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7" r:id="rId3"/>
    <p:sldId id="288" r:id="rId4"/>
    <p:sldId id="291" r:id="rId5"/>
    <p:sldId id="257" r:id="rId6"/>
    <p:sldId id="289" r:id="rId7"/>
    <p:sldId id="283" r:id="rId8"/>
    <p:sldId id="279" r:id="rId9"/>
    <p:sldId id="280" r:id="rId10"/>
    <p:sldId id="262" r:id="rId11"/>
    <p:sldId id="285" r:id="rId12"/>
    <p:sldId id="286" r:id="rId13"/>
    <p:sldId id="263" r:id="rId14"/>
    <p:sldId id="290" r:id="rId15"/>
    <p:sldId id="292" r:id="rId16"/>
    <p:sldId id="264" r:id="rId17"/>
    <p:sldId id="265" r:id="rId18"/>
    <p:sldId id="267" r:id="rId19"/>
    <p:sldId id="266" r:id="rId20"/>
    <p:sldId id="268" r:id="rId21"/>
    <p:sldId id="269" r:id="rId22"/>
    <p:sldId id="284" r:id="rId23"/>
    <p:sldId id="270" r:id="rId24"/>
    <p:sldId id="271" r:id="rId25"/>
    <p:sldId id="273" r:id="rId26"/>
    <p:sldId id="282" r:id="rId27"/>
    <p:sldId id="281" r:id="rId28"/>
    <p:sldId id="274" r:id="rId29"/>
    <p:sldId id="276" r:id="rId3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244" autoAdjust="0"/>
    <p:restoredTop sz="94660"/>
  </p:normalViewPr>
  <p:slideViewPr>
    <p:cSldViewPr>
      <p:cViewPr>
        <p:scale>
          <a:sx n="71" d="100"/>
          <a:sy n="71" d="100"/>
        </p:scale>
        <p:origin x="-12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19493C-2E98-45FB-AF56-0F1689740C0E}" type="datetimeFigureOut">
              <a:rPr lang="es-AR" smtClean="0"/>
              <a:pPr/>
              <a:t>27/09/2017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EEF666-8FD5-4C99-9E31-355AC3210B4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esorgentil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esorgenti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192880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/>
              <a:t>Libertad Religiosa y Globalización</a:t>
            </a:r>
            <a:endParaRPr lang="es-AR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4714884"/>
            <a:ext cx="7406640" cy="1752600"/>
          </a:xfrm>
        </p:spPr>
        <p:txBody>
          <a:bodyPr/>
          <a:lstStyle/>
          <a:p>
            <a:pPr algn="r"/>
            <a:r>
              <a:rPr lang="es-AR" dirty="0" smtClean="0"/>
              <a:t>Por Jorge Horacio Gentile</a:t>
            </a:r>
            <a:endParaRPr lang="es-AR" dirty="0"/>
          </a:p>
          <a:p>
            <a:pPr algn="r"/>
            <a:r>
              <a:rPr lang="es-AR" dirty="0" smtClean="0">
                <a:hlinkClick r:id="rId2"/>
              </a:rPr>
              <a:t>www.profesorgentile.com/</a:t>
            </a:r>
            <a:endParaRPr lang="es-AR" dirty="0" smtClean="0"/>
          </a:p>
          <a:p>
            <a:pPr algn="r"/>
            <a:r>
              <a:rPr lang="es-AR" dirty="0" smtClean="0"/>
              <a:t>Blog: </a:t>
            </a:r>
            <a:r>
              <a:rPr lang="es-AR" u="sng" dirty="0" smtClean="0"/>
              <a:t>jorgegentile.com/</a:t>
            </a:r>
          </a:p>
          <a:p>
            <a:endParaRPr lang="es-AR" dirty="0" smtClean="0"/>
          </a:p>
        </p:txBody>
      </p:sp>
    </p:spTree>
    <p:extLst>
      <p:ext uri="{BB962C8B-B14F-4D97-AF65-F5344CB8AC3E}">
        <p14:creationId xmlns="" xmlns:p14="http://schemas.microsoft.com/office/powerpoint/2010/main" val="3155308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b="1" dirty="0" smtClean="0"/>
              <a:t>NORMAS INTERNACIONALES SOBRE LIBERTAD RELIGIOSA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/>
          </a:bodyPr>
          <a:lstStyle/>
          <a:p>
            <a:pPr algn="just"/>
            <a:endParaRPr lang="es-AR" dirty="0"/>
          </a:p>
          <a:p>
            <a:pPr algn="just"/>
            <a:r>
              <a:rPr lang="es-AR" b="1" dirty="0" smtClean="0"/>
              <a:t>La</a:t>
            </a:r>
            <a:r>
              <a:rPr lang="es-AR" dirty="0"/>
              <a:t> </a:t>
            </a:r>
            <a:r>
              <a:rPr lang="es-AR" b="1" dirty="0" smtClean="0"/>
              <a:t>Declaración Americana de los Derechos y Deberes del Hombre </a:t>
            </a:r>
            <a:r>
              <a:rPr lang="es-AR" dirty="0" smtClean="0"/>
              <a:t>(arts. 3 y 22).</a:t>
            </a:r>
          </a:p>
          <a:p>
            <a:pPr algn="just"/>
            <a:r>
              <a:rPr lang="es-AR" b="1" dirty="0" smtClean="0"/>
              <a:t>La Declaración Universal de Derechos Humanos </a:t>
            </a:r>
            <a:r>
              <a:rPr lang="es-AR" dirty="0" smtClean="0"/>
              <a:t>de 1948 (art. 2,1;18 y 26, 2).</a:t>
            </a:r>
          </a:p>
          <a:p>
            <a:pPr algn="just"/>
            <a:r>
              <a:rPr lang="es-AR" b="1" dirty="0" smtClean="0"/>
              <a:t>La Convención Americana sobre Derechos Humanos -Pacto de San José de Costa Rica-  A</a:t>
            </a:r>
            <a:r>
              <a:rPr lang="es-AR" dirty="0" smtClean="0"/>
              <a:t>rts. 1,1; 12, 1, 2, 3, 4; 13, 5; 16,; 22, 8, 7,1,1</a:t>
            </a:r>
            <a:r>
              <a:rPr lang="es-AR" dirty="0"/>
              <a:t>:</a:t>
            </a:r>
            <a:r>
              <a:rPr lang="es-AR" dirty="0" smtClean="0"/>
              <a:t> 12 </a:t>
            </a:r>
          </a:p>
          <a:p>
            <a:r>
              <a:rPr lang="es-ES" b="1" dirty="0" smtClean="0"/>
              <a:t>El Pacto Internacional de Derecho Económicos, Sociales y Culturales:  </a:t>
            </a:r>
            <a:r>
              <a:rPr lang="es-ES" dirty="0" smtClean="0"/>
              <a:t>Arts. 2,2;13,1, </a:t>
            </a:r>
            <a:r>
              <a:rPr lang="es-ES" dirty="0"/>
              <a:t>y</a:t>
            </a:r>
            <a:r>
              <a:rPr lang="es-ES" dirty="0" smtClean="0"/>
              <a:t> 3 </a:t>
            </a:r>
          </a:p>
          <a:p>
            <a:pPr algn="just"/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882542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 fontScale="77500" lnSpcReduction="20000"/>
          </a:bodyPr>
          <a:lstStyle/>
          <a:p>
            <a:endParaRPr lang="es-ES" sz="3400" b="1" dirty="0" smtClean="0"/>
          </a:p>
          <a:p>
            <a:r>
              <a:rPr lang="es-ES" sz="3400" b="1" dirty="0" smtClean="0"/>
              <a:t>El Pacto Internacional de Derechos Civiles y Políticos: </a:t>
            </a:r>
            <a:r>
              <a:rPr lang="es-ES" sz="3400" dirty="0" smtClean="0"/>
              <a:t>Arts. 2.1</a:t>
            </a:r>
            <a:r>
              <a:rPr lang="es-ES" sz="3400" dirty="0"/>
              <a:t>;</a:t>
            </a:r>
            <a:r>
              <a:rPr lang="es-ES" sz="3400" dirty="0" smtClean="0"/>
              <a:t> 4.1; 18, 1 2, 3. 4; 20, 2</a:t>
            </a:r>
            <a:r>
              <a:rPr lang="es-ES" sz="3400" dirty="0"/>
              <a:t>;</a:t>
            </a:r>
            <a:r>
              <a:rPr lang="es-ES" sz="3400" dirty="0" smtClean="0"/>
              <a:t> 24.1; 26 y 27</a:t>
            </a:r>
          </a:p>
          <a:p>
            <a:endParaRPr lang="es-ES" sz="3400" dirty="0" smtClean="0"/>
          </a:p>
          <a:p>
            <a:r>
              <a:rPr lang="es-ES" sz="3400" b="1" dirty="0" smtClean="0"/>
              <a:t>Convención para la Prevención y la Sanción del Delito de Genocidio 1948:</a:t>
            </a:r>
            <a:r>
              <a:rPr lang="es-ES" sz="3400" dirty="0" smtClean="0"/>
              <a:t> Art. 2.1</a:t>
            </a:r>
          </a:p>
          <a:p>
            <a:endParaRPr lang="es-ES" sz="3400" dirty="0" smtClean="0"/>
          </a:p>
          <a:p>
            <a:r>
              <a:rPr lang="es-ES" sz="3400" b="1" dirty="0" smtClean="0"/>
              <a:t>La Convención Internacional sobre la Eliminación de todas las Formas de Discriminación Racial</a:t>
            </a:r>
            <a:r>
              <a:rPr lang="es-ES" sz="3400" dirty="0" smtClean="0"/>
              <a:t> 1965. </a:t>
            </a:r>
          </a:p>
          <a:p>
            <a:endParaRPr lang="es-ES" sz="3400" dirty="0" smtClean="0"/>
          </a:p>
          <a:p>
            <a:r>
              <a:rPr lang="es-ES" sz="3400" b="1" dirty="0" smtClean="0"/>
              <a:t>Convención sobre los Derechos del Niño:</a:t>
            </a:r>
            <a:r>
              <a:rPr lang="es-ES" sz="3400" dirty="0" smtClean="0"/>
              <a:t> </a:t>
            </a:r>
          </a:p>
          <a:p>
            <a:pPr>
              <a:buNone/>
            </a:pPr>
            <a:r>
              <a:rPr lang="es-ES" sz="3400" dirty="0" smtClean="0"/>
              <a:t>   Preámbulo y arts. 2,1; 14.1,2,3; 20,3; 29,1,d) y 30 </a:t>
            </a:r>
          </a:p>
          <a:p>
            <a:endParaRPr lang="es-ES" sz="3400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 lnSpcReduction="10000"/>
          </a:bodyPr>
          <a:lstStyle/>
          <a:p>
            <a:r>
              <a:rPr lang="es-ES" b="1" dirty="0" smtClean="0"/>
              <a:t>La Carta Africana sobre Derechos Humanos y de los Pueblos </a:t>
            </a:r>
            <a:r>
              <a:rPr lang="es-ES" b="1" dirty="0"/>
              <a:t>o</a:t>
            </a:r>
            <a:r>
              <a:rPr lang="es-ES" b="1" dirty="0" smtClean="0"/>
              <a:t> Carta de Banjul de 1981:</a:t>
            </a:r>
            <a:r>
              <a:rPr lang="es-ES" dirty="0" smtClean="0"/>
              <a:t> Arts. 2, 1, 2; 3; 4.1. 2; 5.1. 2. 3. 4. 5; 6: a), b), c), d), e), f), g), h), i); 8;10.1,2;11,1, 2;14, 12. </a:t>
            </a:r>
          </a:p>
          <a:p>
            <a:endParaRPr lang="es-ES" dirty="0" smtClean="0"/>
          </a:p>
          <a:p>
            <a:r>
              <a:rPr lang="es-ES" b="1" dirty="0" smtClean="0"/>
              <a:t>La Conferencia Mundial de Derechos Humanos en su Declaración y Programa de Acción de Viena 1993</a:t>
            </a:r>
            <a:r>
              <a:rPr lang="es-ES" dirty="0" smtClean="0"/>
              <a:t>:  punto A </a:t>
            </a:r>
          </a:p>
          <a:p>
            <a:endParaRPr lang="es-ES" dirty="0" smtClean="0"/>
          </a:p>
          <a:p>
            <a:r>
              <a:rPr lang="es-ES" b="1" dirty="0" smtClean="0"/>
              <a:t>Declaración del Milenio de las Naciones Unidas del año 2000:</a:t>
            </a:r>
            <a:r>
              <a:rPr lang="es-ES" dirty="0" smtClean="0"/>
              <a:t>  punto 4.</a:t>
            </a:r>
          </a:p>
          <a:p>
            <a:endParaRPr lang="es-ES" dirty="0" smtClean="0"/>
          </a:p>
          <a:p>
            <a:r>
              <a:rPr lang="es-ES" b="1" dirty="0" smtClean="0"/>
              <a:t>Resolución de la Asamblea de </a:t>
            </a:r>
            <a:r>
              <a:rPr lang="es-ES" b="1" dirty="0"/>
              <a:t>l</a:t>
            </a:r>
            <a:r>
              <a:rPr lang="es-ES" b="1" dirty="0" smtClean="0"/>
              <a:t>a ONU del 8/3/10: </a:t>
            </a:r>
            <a:r>
              <a:rPr lang="es-ES" dirty="0" smtClean="0"/>
              <a:t> Puntos 2. 3. 4. 5. 6 y 7.</a:t>
            </a:r>
          </a:p>
          <a:p>
            <a:r>
              <a:rPr lang="es-ES" b="1" dirty="0" smtClean="0"/>
              <a:t>Resolución de la Asamblea de la ONU de 18 /12/14: </a:t>
            </a:r>
            <a:r>
              <a:rPr lang="es-ES" dirty="0" smtClean="0"/>
              <a:t>Puntos de 1 a 23.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“</a:t>
            </a:r>
            <a:r>
              <a:rPr lang="es-AR" b="1" dirty="0"/>
              <a:t>Relator Especial sobre </a:t>
            </a:r>
            <a:r>
              <a:rPr lang="es-AR" b="1" dirty="0" smtClean="0"/>
              <a:t>libertad de religión o de creencias</a:t>
            </a:r>
            <a:r>
              <a:rPr lang="es-AR" dirty="0" smtClean="0"/>
              <a:t>”.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dirty="0" smtClean="0"/>
              <a:t>La </a:t>
            </a:r>
            <a:r>
              <a:rPr lang="es-AR" dirty="0"/>
              <a:t>Comisión de Derechos Humanos de las Naciones Unidas, en su Resolución 1986/20, nombró a un “</a:t>
            </a:r>
            <a:r>
              <a:rPr lang="es-AR" b="1" dirty="0"/>
              <a:t>Relator Especial sobre la intolerancia religiosa</a:t>
            </a:r>
            <a:r>
              <a:rPr lang="es-AR" dirty="0"/>
              <a:t>”. </a:t>
            </a:r>
            <a:endParaRPr lang="es-AR" dirty="0" smtClean="0"/>
          </a:p>
          <a:p>
            <a:pPr algn="just"/>
            <a:r>
              <a:rPr lang="es-AR" dirty="0" smtClean="0"/>
              <a:t>En </a:t>
            </a:r>
            <a:r>
              <a:rPr lang="es-AR" dirty="0"/>
              <a:t>2000, la Comisión decidió modificar el título del mandato por el de “</a:t>
            </a:r>
            <a:r>
              <a:rPr lang="es-AR" b="1" dirty="0"/>
              <a:t>Relator Especial sobre la libertad de religión o de creencias</a:t>
            </a:r>
            <a:r>
              <a:rPr lang="es-AR" dirty="0"/>
              <a:t>”, el cual fue posteriormente confirmado mediante la decisión 2000/261 del Consejo Económico y Social y acogido favorablemente por la Asamblea General en su Resolución 55/97. </a:t>
            </a:r>
            <a:endParaRPr lang="es-AR" dirty="0" smtClean="0"/>
          </a:p>
          <a:p>
            <a:pPr algn="just"/>
            <a:r>
              <a:rPr lang="es-AR" dirty="0"/>
              <a:t>El 23 de marzo de 2016, el Consejo de Derechos Humanos adoptó la resolución 31/16 mediante la que, entre otras cosas, </a:t>
            </a:r>
            <a:r>
              <a:rPr lang="es-AR" b="1" dirty="0"/>
              <a:t>prorrogó el mandato del Relator Especial</a:t>
            </a:r>
            <a:r>
              <a:rPr lang="es-AR" dirty="0"/>
              <a:t> por un período adicional de tres años</a:t>
            </a:r>
            <a:r>
              <a:rPr lang="es-AR" dirty="0" smtClean="0"/>
              <a:t>. Lo ejerce desde 2016 </a:t>
            </a:r>
            <a:r>
              <a:rPr lang="es-AR" dirty="0"/>
              <a:t>Ahmed </a:t>
            </a:r>
            <a:r>
              <a:rPr lang="es-AR" dirty="0" smtClean="0"/>
              <a:t>Shaheed de Maldivas.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05061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600" b="1" dirty="0" smtClean="0"/>
              <a:t>TRATADO DE LIBERTAD RELIGIOSA</a:t>
            </a: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AR" sz="3600" dirty="0" smtClean="0"/>
              <a:t>¿</a:t>
            </a:r>
            <a:r>
              <a:rPr lang="es-AR" sz="3600" b="1" dirty="0" smtClean="0"/>
              <a:t>Cómo gestionarlo</a:t>
            </a:r>
            <a:r>
              <a:rPr lang="es-AR" sz="3600" dirty="0" smtClean="0"/>
              <a:t>?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En </a:t>
            </a:r>
            <a:r>
              <a:rPr lang="es-AR" dirty="0"/>
              <a:t>un </a:t>
            </a:r>
            <a:r>
              <a:rPr lang="es-AR" b="1" dirty="0"/>
              <a:t>mundo política y religiosamente plural </a:t>
            </a:r>
            <a:r>
              <a:rPr lang="es-AR" dirty="0"/>
              <a:t>no es fácil acordar en un tema como éste, como no lo fue en 1948; después de los holocaustos armenio y judío, las dos guerra mundiales, </a:t>
            </a:r>
            <a:r>
              <a:rPr lang="es-AR" dirty="0" smtClean="0"/>
              <a:t>de las </a:t>
            </a:r>
            <a:r>
              <a:rPr lang="es-AR" dirty="0"/>
              <a:t>dos bombas atómicas en Japón, y de comenzar la guerra fría; conseguir que la Asamblea de la ONU, aprobara la </a:t>
            </a:r>
            <a:r>
              <a:rPr lang="es-AR" b="1" dirty="0"/>
              <a:t>Declaración Universal de los Derechos del Hombre. </a:t>
            </a:r>
          </a:p>
          <a:p>
            <a:endParaRPr lang="es-AR" dirty="0"/>
          </a:p>
          <a:p>
            <a:r>
              <a:rPr lang="es-AR" dirty="0"/>
              <a:t>Para conseguirlo fue decisivo el consejo de </a:t>
            </a:r>
            <a:r>
              <a:rPr lang="es-AR" b="1" dirty="0"/>
              <a:t>Jacques Maritain</a:t>
            </a:r>
            <a:r>
              <a:rPr lang="es-AR" dirty="0"/>
              <a:t>, quién propuso que sólo se declararan “</a:t>
            </a:r>
            <a:r>
              <a:rPr lang="es-AR" b="1" i="1" dirty="0"/>
              <a:t>principios prácticos</a:t>
            </a:r>
            <a:r>
              <a:rPr lang="es-AR" dirty="0"/>
              <a:t>” y que el acuerdo se limitara a una “</a:t>
            </a:r>
            <a:r>
              <a:rPr lang="es-AR" b="1" i="1" dirty="0"/>
              <a:t>finalidad práctica</a:t>
            </a:r>
            <a:r>
              <a:rPr lang="es-AR" dirty="0"/>
              <a:t>”, “</a:t>
            </a:r>
            <a:r>
              <a:rPr lang="es-AR" b="1" i="1" dirty="0"/>
              <a:t>a un mismo conjunto de convicciones que guiaban la acción</a:t>
            </a:r>
            <a:r>
              <a:rPr lang="es-AR" dirty="0"/>
              <a:t>”, y advertía que no valía la pena discutir los fundamentos, porque “</a:t>
            </a:r>
            <a:r>
              <a:rPr lang="es-AR" b="1" i="1" dirty="0"/>
              <a:t>los espíritus no han sido nunca tan cruelmente divididos</a:t>
            </a:r>
            <a:r>
              <a:rPr lang="es-AR" dirty="0"/>
              <a:t>” en ese momento de la historia.  Este consejo es bueno ahora para hacer posible un tratado de libertad religiosa.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620560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142984"/>
            <a:ext cx="80724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AR" dirty="0" smtClean="0"/>
          </a:p>
          <a:p>
            <a:endParaRPr lang="es-A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 smtClean="0"/>
              <a:t>Puede </a:t>
            </a:r>
            <a:r>
              <a:rPr lang="es-AR" sz="2400" dirty="0"/>
              <a:t>ser </a:t>
            </a:r>
            <a:r>
              <a:rPr lang="es-AR" sz="2400" b="1" dirty="0"/>
              <a:t>universal o regional</a:t>
            </a:r>
            <a:r>
              <a:rPr lang="es-AR" sz="2400" dirty="0"/>
              <a:t>, o un </a:t>
            </a:r>
            <a:r>
              <a:rPr lang="es-AR" sz="2400" b="1" dirty="0"/>
              <a:t>protocolo</a:t>
            </a:r>
            <a:r>
              <a:rPr lang="es-AR" sz="2400" dirty="0"/>
              <a:t> de otro tratado, aunque lo mejor sería que lo apruebe la Asamblea de la ONU y lo ratifiquen los Estados.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/>
              <a:t>Las </a:t>
            </a:r>
            <a:r>
              <a:rPr lang="es-AR" sz="2400" b="1" dirty="0"/>
              <a:t>Declaraciones</a:t>
            </a:r>
            <a:r>
              <a:rPr lang="es-AR" sz="2400" dirty="0"/>
              <a:t> de la ONU, y la creación del </a:t>
            </a:r>
            <a:r>
              <a:rPr lang="es-AR" sz="2400" b="1" dirty="0"/>
              <a:t>Relator Especial </a:t>
            </a:r>
            <a:r>
              <a:rPr lang="es-AR" sz="2400" dirty="0"/>
              <a:t>para el monitoreo de los derechos a la libertad religiosa y de creencia (todavía no reconocidos en una tratado específico), son el </a:t>
            </a:r>
            <a:r>
              <a:rPr lang="es-AR" sz="2400" b="1" dirty="0"/>
              <a:t>primer paso </a:t>
            </a:r>
            <a:r>
              <a:rPr lang="es-AR" sz="2400" dirty="0"/>
              <a:t>para  concretar el </a:t>
            </a:r>
            <a:r>
              <a:rPr lang="es-AR" sz="2400" b="1" dirty="0"/>
              <a:t>tratado que declare y garantice los derechos personales o institucionales a la libertad religiosa</a:t>
            </a:r>
            <a:r>
              <a:rPr lang="es-AR" sz="2400" dirty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sz="2400" dirty="0"/>
              <a:t>Debe crearse un </a:t>
            </a:r>
            <a:r>
              <a:rPr lang="es-AR" sz="2400" b="1" dirty="0"/>
              <a:t>comité o consejo </a:t>
            </a:r>
            <a:r>
              <a:rPr lang="es-AR" sz="2400" dirty="0"/>
              <a:t>de composición religiosa y políticamente plural.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ALCANCE DEL TRATADO</a:t>
            </a:r>
            <a:br>
              <a:rPr lang="es-AR" b="1" dirty="0" smtClean="0"/>
            </a:b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777848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2154230"/>
          </a:xfrm>
        </p:spPr>
        <p:txBody>
          <a:bodyPr>
            <a:normAutofit fontScale="90000"/>
          </a:bodyPr>
          <a:lstStyle/>
          <a:p>
            <a:r>
              <a:rPr lang="es-AR" sz="3600" b="1" dirty="0" smtClean="0"/>
              <a:t>Contenido de </a:t>
            </a:r>
            <a:r>
              <a:rPr lang="es-AR" sz="3600" b="1" dirty="0"/>
              <a:t>un  Tratado Internacional d</a:t>
            </a:r>
            <a:r>
              <a:rPr lang="es-AR" sz="3600" b="1" dirty="0" smtClean="0"/>
              <a:t>e </a:t>
            </a:r>
            <a:r>
              <a:rPr lang="es-AR" sz="3600" b="1" dirty="0"/>
              <a:t>libertad </a:t>
            </a:r>
            <a:r>
              <a:rPr lang="es-AR" sz="3600" b="1" dirty="0" smtClean="0"/>
              <a:t>religiosa y de culto</a:t>
            </a:r>
            <a:r>
              <a:rPr lang="es-AR" b="1" dirty="0"/>
              <a:t/>
            </a:r>
            <a:br>
              <a:rPr lang="es-AR" b="1" dirty="0"/>
            </a:b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643192" cy="5259530"/>
          </a:xfrm>
        </p:spPr>
        <p:txBody>
          <a:bodyPr/>
          <a:lstStyle/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/>
          </a:p>
          <a:p>
            <a:pPr marL="0" indent="0" algn="just">
              <a:buNone/>
            </a:pPr>
            <a:endParaRPr lang="es-AR" sz="3200" dirty="0" smtClean="0"/>
          </a:p>
          <a:p>
            <a:pPr marL="0" indent="0" algn="just">
              <a:buNone/>
            </a:pPr>
            <a:r>
              <a:rPr lang="es-AR" sz="3200" dirty="0" smtClean="0"/>
              <a:t>El Tratado debería declarar y garantizar </a:t>
            </a:r>
            <a:r>
              <a:rPr lang="es-AR" sz="3200" dirty="0"/>
              <a:t>mejor los </a:t>
            </a:r>
            <a:r>
              <a:rPr lang="es-AR" sz="3200" b="1" dirty="0"/>
              <a:t>derechos humanos a la </a:t>
            </a:r>
            <a:r>
              <a:rPr lang="es-AR" sz="3200" b="1" dirty="0" smtClean="0"/>
              <a:t>libertad religiosa, de conciencia, de pensamiento </a:t>
            </a:r>
            <a:r>
              <a:rPr lang="es-AR" sz="3200" b="1" dirty="0"/>
              <a:t>y de culto, </a:t>
            </a:r>
            <a:r>
              <a:rPr lang="es-AR" sz="3200" dirty="0" smtClean="0"/>
              <a:t>respecto de las personas y de las instituciones religiosas.</a:t>
            </a:r>
            <a:endParaRPr lang="es-AR" sz="3200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843541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es-AR" b="1" dirty="0" smtClean="0"/>
              <a:t>DERECHOS PERSONALES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A </a:t>
            </a:r>
            <a:r>
              <a:rPr lang="es-AR" b="1" dirty="0"/>
              <a:t>profesar</a:t>
            </a:r>
            <a:r>
              <a:rPr lang="es-AR" dirty="0"/>
              <a:t> sus creencias religiosas y a no ser penado o expulsado del país, cuando se es </a:t>
            </a:r>
            <a:r>
              <a:rPr lang="es-AR" b="1" dirty="0"/>
              <a:t>extranjero</a:t>
            </a:r>
            <a:r>
              <a:rPr lang="es-AR" dirty="0"/>
              <a:t>, por ello</a:t>
            </a:r>
            <a:r>
              <a:rPr lang="es-AR" dirty="0" smtClean="0"/>
              <a:t>;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 smtClean="0"/>
              <a:t>A </a:t>
            </a:r>
            <a:r>
              <a:rPr lang="es-AR" b="1" dirty="0"/>
              <a:t>cambiar o abandonar </a:t>
            </a:r>
            <a:r>
              <a:rPr lang="es-AR" dirty="0"/>
              <a:t>dichas creencias</a:t>
            </a:r>
            <a:r>
              <a:rPr lang="es-AR" dirty="0" smtClean="0"/>
              <a:t>;</a:t>
            </a:r>
          </a:p>
          <a:p>
            <a:endParaRPr lang="es-AR" dirty="0"/>
          </a:p>
          <a:p>
            <a:r>
              <a:rPr lang="es-AR" dirty="0" smtClean="0"/>
              <a:t>A </a:t>
            </a:r>
            <a:r>
              <a:rPr lang="es-AR" b="1" dirty="0"/>
              <a:t>manifestarlas</a:t>
            </a:r>
            <a:r>
              <a:rPr lang="es-AR" dirty="0" smtClean="0"/>
              <a:t>;</a:t>
            </a:r>
          </a:p>
          <a:p>
            <a:endParaRPr lang="es-AR" dirty="0"/>
          </a:p>
          <a:p>
            <a:r>
              <a:rPr lang="es-AR" dirty="0" smtClean="0"/>
              <a:t>A </a:t>
            </a:r>
            <a:r>
              <a:rPr lang="es-AR" dirty="0"/>
              <a:t>no estar obligado a </a:t>
            </a:r>
            <a:r>
              <a:rPr lang="es-AR" b="1" dirty="0"/>
              <a:t>expresarlas</a:t>
            </a:r>
            <a:r>
              <a:rPr lang="es-AR" dirty="0" smtClean="0"/>
              <a:t>;</a:t>
            </a:r>
          </a:p>
          <a:p>
            <a:endParaRPr lang="es-AR" dirty="0"/>
          </a:p>
          <a:p>
            <a:r>
              <a:rPr lang="es-AR" dirty="0" smtClean="0"/>
              <a:t>A </a:t>
            </a:r>
            <a:r>
              <a:rPr lang="es-AR" dirty="0"/>
              <a:t>recibir y trasmitir </a:t>
            </a:r>
            <a:r>
              <a:rPr lang="es-AR" b="1" dirty="0"/>
              <a:t>información</a:t>
            </a:r>
            <a:r>
              <a:rPr lang="es-AR" dirty="0"/>
              <a:t> religiosa</a:t>
            </a:r>
            <a:r>
              <a:rPr lang="es-AR" dirty="0" smtClean="0"/>
              <a:t>;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998132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r>
              <a:rPr lang="es-AR" b="1" dirty="0" smtClean="0"/>
              <a:t>DERECHOS </a:t>
            </a:r>
            <a:r>
              <a:rPr lang="es-AR" b="1" dirty="0"/>
              <a:t>PERSONALES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 fontScale="92500" lnSpcReduction="20000"/>
          </a:bodyPr>
          <a:lstStyle/>
          <a:p>
            <a:r>
              <a:rPr lang="es-AR" dirty="0" smtClean="0"/>
              <a:t>A </a:t>
            </a:r>
            <a:r>
              <a:rPr lang="es-AR" dirty="0"/>
              <a:t>no ser obligado a </a:t>
            </a:r>
            <a:r>
              <a:rPr lang="es-AR" b="1" dirty="0"/>
              <a:t>prestar juramento</a:t>
            </a:r>
            <a:r>
              <a:rPr lang="es-AR" dirty="0"/>
              <a:t>, hacer </a:t>
            </a:r>
            <a:r>
              <a:rPr lang="es-AR" b="1" dirty="0"/>
              <a:t>promesa</a:t>
            </a:r>
            <a:r>
              <a:rPr lang="es-AR" dirty="0"/>
              <a:t> o actuar en contra de sus convicciones religiosas;</a:t>
            </a:r>
          </a:p>
          <a:p>
            <a:endParaRPr lang="es-AR" dirty="0"/>
          </a:p>
          <a:p>
            <a:r>
              <a:rPr lang="es-AR" dirty="0" smtClean="0"/>
              <a:t>A </a:t>
            </a:r>
            <a:r>
              <a:rPr lang="es-AR" b="1" dirty="0"/>
              <a:t>rezar y practicar</a:t>
            </a:r>
            <a:r>
              <a:rPr lang="es-AR" dirty="0"/>
              <a:t>; en privado o públicamente, sólo o con otras personas; actos de culto;</a:t>
            </a:r>
          </a:p>
          <a:p>
            <a:endParaRPr lang="es-AR" dirty="0"/>
          </a:p>
          <a:p>
            <a:r>
              <a:rPr lang="es-AR" dirty="0" smtClean="0"/>
              <a:t>A </a:t>
            </a:r>
            <a:r>
              <a:rPr lang="es-AR" b="1" dirty="0"/>
              <a:t>no ser obligados a practicar actos de cultos </a:t>
            </a:r>
            <a:r>
              <a:rPr lang="es-AR" dirty="0"/>
              <a:t>en contra de sus convicciones;</a:t>
            </a:r>
          </a:p>
          <a:p>
            <a:endParaRPr lang="es-AR" dirty="0"/>
          </a:p>
          <a:p>
            <a:r>
              <a:rPr lang="es-AR" dirty="0" smtClean="0"/>
              <a:t>A </a:t>
            </a:r>
            <a:r>
              <a:rPr lang="es-AR" b="1" dirty="0"/>
              <a:t>reunirse</a:t>
            </a:r>
            <a:r>
              <a:rPr lang="es-AR" dirty="0"/>
              <a:t>, manifestarse, participar en procesiones, caravanas, peregrinaciones o actos religiosos en lugares públicos,</a:t>
            </a:r>
          </a:p>
          <a:p>
            <a:endParaRPr lang="es-AR" dirty="0"/>
          </a:p>
          <a:p>
            <a:r>
              <a:rPr lang="es-AR" dirty="0" smtClean="0"/>
              <a:t>A </a:t>
            </a:r>
            <a:r>
              <a:rPr lang="es-AR" b="1" dirty="0"/>
              <a:t>asociarse</a:t>
            </a:r>
            <a:r>
              <a:rPr lang="es-AR" dirty="0"/>
              <a:t> con fines religiosos;</a:t>
            </a: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72726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r>
              <a:rPr lang="es-AR" b="1" dirty="0"/>
              <a:t>DERECHOS PERSONALES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AR" dirty="0" smtClean="0"/>
              <a:t>A </a:t>
            </a:r>
            <a:r>
              <a:rPr lang="es-AR" dirty="0"/>
              <a:t>recibir </a:t>
            </a:r>
            <a:r>
              <a:rPr lang="es-AR" b="1" dirty="0"/>
              <a:t>asistencia espiritual </a:t>
            </a:r>
            <a:r>
              <a:rPr lang="es-AR" dirty="0"/>
              <a:t>de los ministros de </a:t>
            </a:r>
            <a:r>
              <a:rPr lang="es-AR" dirty="0" smtClean="0"/>
              <a:t>sus </a:t>
            </a:r>
            <a:r>
              <a:rPr lang="es-AR" dirty="0"/>
              <a:t>cultos en </a:t>
            </a:r>
            <a:r>
              <a:rPr lang="es-AR" b="1" dirty="0"/>
              <a:t>hospitales, asilos, cárceles, establecimientos policiales y militares o en el campo de batalla o en conflictos bélicos</a:t>
            </a:r>
            <a:r>
              <a:rPr lang="es-AR" dirty="0" smtClean="0"/>
              <a:t>;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A </a:t>
            </a:r>
            <a:r>
              <a:rPr lang="es-AR" dirty="0"/>
              <a:t>recibir </a:t>
            </a:r>
            <a:r>
              <a:rPr lang="es-AR" b="1" dirty="0"/>
              <a:t>sepultura o ser cremado </a:t>
            </a:r>
            <a:r>
              <a:rPr lang="es-AR" dirty="0"/>
              <a:t>respetando sus convicciones religiosas</a:t>
            </a:r>
            <a:r>
              <a:rPr lang="es-AR" dirty="0" smtClean="0"/>
              <a:t>;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A </a:t>
            </a:r>
            <a:r>
              <a:rPr lang="es-AR" b="1" dirty="0"/>
              <a:t>educarse y recibir educación </a:t>
            </a:r>
            <a:r>
              <a:rPr lang="es-AR" b="1" dirty="0" smtClean="0"/>
              <a:t>religiosa</a:t>
            </a:r>
            <a:r>
              <a:rPr lang="es-AR" dirty="0"/>
              <a:t>, para sí y para sus hijos, de acuerdo a sus </a:t>
            </a:r>
            <a:r>
              <a:rPr lang="es-AR" dirty="0" smtClean="0"/>
              <a:t>preferencias o la de sus padres, </a:t>
            </a:r>
            <a:r>
              <a:rPr lang="es-AR" dirty="0"/>
              <a:t>incluso en establecimientos de educación pública </a:t>
            </a:r>
            <a:r>
              <a:rPr lang="es-AR" dirty="0" smtClean="0"/>
              <a:t>estatal, </a:t>
            </a:r>
            <a:r>
              <a:rPr lang="es-AR" dirty="0"/>
              <a:t>o a negarse a </a:t>
            </a:r>
            <a:r>
              <a:rPr lang="es-AR" dirty="0" smtClean="0"/>
              <a:t>recibirla;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A </a:t>
            </a:r>
            <a:r>
              <a:rPr lang="es-AR" dirty="0"/>
              <a:t>conmemorar y no </a:t>
            </a:r>
            <a:r>
              <a:rPr lang="es-AR" dirty="0" smtClean="0"/>
              <a:t>trabajar en días </a:t>
            </a:r>
            <a:r>
              <a:rPr lang="es-AR" b="1" dirty="0"/>
              <a:t>feriados o </a:t>
            </a:r>
            <a:r>
              <a:rPr lang="es-AR" b="1" dirty="0" smtClean="0"/>
              <a:t>de fiestas religiosas</a:t>
            </a:r>
            <a:r>
              <a:rPr lang="es-AR" b="1" dirty="0"/>
              <a:t> </a:t>
            </a:r>
            <a:r>
              <a:rPr lang="es-AR" b="1" dirty="0" smtClean="0"/>
              <a:t>o en los horarios dedicados al culto</a:t>
            </a:r>
            <a:r>
              <a:rPr lang="es-AR" dirty="0" smtClean="0"/>
              <a:t>;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A </a:t>
            </a:r>
            <a:r>
              <a:rPr lang="es-AR" b="1" dirty="0"/>
              <a:t>celebrar matrimonio </a:t>
            </a:r>
            <a:r>
              <a:rPr lang="es-AR" dirty="0"/>
              <a:t>según los ritos de su religión o interreligiosos, sin perjuicio de la registración, </a:t>
            </a:r>
            <a:r>
              <a:rPr lang="es-AR" dirty="0" smtClean="0"/>
              <a:t>que disponen </a:t>
            </a:r>
            <a:r>
              <a:rPr lang="es-AR" dirty="0"/>
              <a:t>las leyes civiles</a:t>
            </a:r>
            <a:r>
              <a:rPr lang="es-AR" dirty="0" smtClean="0"/>
              <a:t>.</a:t>
            </a:r>
          </a:p>
          <a:p>
            <a:pPr marL="0" indent="0" algn="just">
              <a:buNone/>
            </a:pPr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50005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b="1" dirty="0" smtClean="0">
                <a:latin typeface="Calibri" panose="020F0502020204030204" pitchFamily="34" charset="0"/>
              </a:rPr>
              <a:t>DERECHO A LA LIBERTAD RELIGIOSA</a:t>
            </a:r>
            <a:endParaRPr lang="es-AR" b="1" dirty="0"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dirty="0"/>
              <a:t>Defiende la </a:t>
            </a:r>
            <a:r>
              <a:rPr lang="es-AR" b="1" dirty="0"/>
              <a:t>libertad de conciencia, de creencia, de  pensamiento y de culto</a:t>
            </a:r>
            <a:r>
              <a:rPr lang="es-AR" dirty="0"/>
              <a:t>, y es reconocido, declarado y garantizado por declaraciones, tratados, convenios, acuerdos, concordatos, protocolos y normas internacionales, como en constituciones y leyes de los Estados. </a:t>
            </a:r>
          </a:p>
          <a:p>
            <a:endParaRPr lang="es-AR" dirty="0"/>
          </a:p>
          <a:p>
            <a:pPr algn="just"/>
            <a:r>
              <a:rPr lang="es-AR" dirty="0"/>
              <a:t>Pero </a:t>
            </a:r>
            <a:r>
              <a:rPr lang="es-AR" b="1" dirty="0"/>
              <a:t>no hay un tratado internacional específico</a:t>
            </a:r>
            <a:r>
              <a:rPr lang="es-AR" dirty="0"/>
              <a:t>, que </a:t>
            </a:r>
            <a:r>
              <a:rPr lang="es-AR" b="1" dirty="0"/>
              <a:t>declare y garantice estos derechos</a:t>
            </a:r>
            <a:r>
              <a:rPr lang="es-AR" dirty="0"/>
              <a:t>, ni órganos, comités, comisiones o consejos internacionales especializados que se ocupen hacer el </a:t>
            </a:r>
            <a:r>
              <a:rPr lang="es-AR" b="1" dirty="0" err="1"/>
              <a:t>soft</a:t>
            </a:r>
            <a:r>
              <a:rPr lang="es-AR" b="1" dirty="0"/>
              <a:t> </a:t>
            </a:r>
            <a:r>
              <a:rPr lang="es-AR" b="1" dirty="0" err="1"/>
              <a:t>Law</a:t>
            </a:r>
            <a:r>
              <a:rPr lang="es-AR" b="1" dirty="0"/>
              <a:t>, de interpretar el alcance de dichas no</a:t>
            </a:r>
            <a:r>
              <a:rPr lang="es-AR" dirty="0"/>
              <a:t>r</a:t>
            </a:r>
            <a:r>
              <a:rPr lang="es-AR" b="1" dirty="0"/>
              <a:t>mas</a:t>
            </a:r>
            <a:r>
              <a:rPr lang="es-AR" dirty="0"/>
              <a:t>, resolver conflictos e investigar denuncias cuando estos derechos son cuestionados o son injustamente limitados, violados o suprimidos.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762543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es-AR" sz="3200" b="1" dirty="0" smtClean="0"/>
              <a:t>derechos personales</a:t>
            </a:r>
            <a:endParaRPr lang="es-AR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AR" dirty="0" smtClean="0"/>
              <a:t>A </a:t>
            </a:r>
            <a:r>
              <a:rPr lang="es-AR" dirty="0"/>
              <a:t>que se respete el </a:t>
            </a:r>
            <a:r>
              <a:rPr lang="es-AR" b="1" dirty="0"/>
              <a:t>secreto de confesión</a:t>
            </a:r>
            <a:r>
              <a:rPr lang="es-AR" dirty="0"/>
              <a:t>. 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A </a:t>
            </a:r>
            <a:r>
              <a:rPr lang="es-AR" dirty="0"/>
              <a:t>usar </a:t>
            </a:r>
            <a:r>
              <a:rPr lang="es-AR" b="1" dirty="0"/>
              <a:t>hábitos, velos o </a:t>
            </a:r>
            <a:r>
              <a:rPr lang="es-AR" b="1" dirty="0" err="1"/>
              <a:t>hiyab</a:t>
            </a:r>
            <a:r>
              <a:rPr lang="es-AR" b="1" dirty="0"/>
              <a:t>, insignias o símbolos </a:t>
            </a:r>
            <a:r>
              <a:rPr lang="es-AR" dirty="0"/>
              <a:t>religiosos en lugares públicos. </a:t>
            </a:r>
          </a:p>
          <a:p>
            <a:pPr marL="0" indent="0" algn="just">
              <a:buNone/>
            </a:pPr>
            <a:endParaRPr lang="es-AR" dirty="0"/>
          </a:p>
          <a:p>
            <a:pPr algn="just"/>
            <a:r>
              <a:rPr lang="es-AR" dirty="0" smtClean="0"/>
              <a:t>A </a:t>
            </a:r>
            <a:r>
              <a:rPr lang="es-AR" b="1" dirty="0"/>
              <a:t>invocar a Dios </a:t>
            </a:r>
            <a:r>
              <a:rPr lang="es-AR" dirty="0"/>
              <a:t>o a su palabra expresada en documentos o libros sagrados, o cuando se presta </a:t>
            </a:r>
            <a:r>
              <a:rPr lang="es-AR" b="1" dirty="0"/>
              <a:t>juramento o promesa de decir verdad o de cumplir con los deberes </a:t>
            </a:r>
            <a:r>
              <a:rPr lang="es-AR" dirty="0"/>
              <a:t>en el ejercicio de un cargo o magistratura.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A </a:t>
            </a:r>
            <a:r>
              <a:rPr lang="es-AR" dirty="0"/>
              <a:t>admitir las </a:t>
            </a:r>
            <a:r>
              <a:rPr lang="es-AR" b="1" dirty="0"/>
              <a:t>objeciones de conciencias</a:t>
            </a:r>
            <a:r>
              <a:rPr lang="es-AR" dirty="0"/>
              <a:t>, fundadas en razones religiosas </a:t>
            </a:r>
            <a:r>
              <a:rPr lang="es-AR" dirty="0" smtClean="0"/>
              <a:t>(como </a:t>
            </a:r>
            <a:r>
              <a:rPr lang="es-AR" dirty="0"/>
              <a:t>eximirse de la obligación de usar armas en el servicio militar</a:t>
            </a:r>
            <a:r>
              <a:rPr lang="es-AR" dirty="0" smtClean="0"/>
              <a:t>, </a:t>
            </a:r>
            <a:r>
              <a:rPr lang="es-AR" dirty="0"/>
              <a:t>practicar abortos, </a:t>
            </a:r>
            <a:r>
              <a:rPr lang="es-AR" dirty="0" smtClean="0"/>
              <a:t>etc.).</a:t>
            </a:r>
            <a:endParaRPr lang="es-AR" dirty="0"/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A </a:t>
            </a:r>
            <a:r>
              <a:rPr lang="es-AR" dirty="0"/>
              <a:t>que se respete a quién no profesa creencia, religión ni culto alguno y que es </a:t>
            </a:r>
            <a:r>
              <a:rPr lang="es-AR" b="1" dirty="0"/>
              <a:t>indiferente, agnóstico o ateo</a:t>
            </a:r>
            <a:r>
              <a:rPr lang="es-AR" dirty="0"/>
              <a:t>.</a:t>
            </a:r>
          </a:p>
          <a:p>
            <a:pPr algn="just"/>
            <a:endParaRPr lang="es-AR" dirty="0"/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092786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>
            <a:normAutofit/>
          </a:bodyPr>
          <a:lstStyle/>
          <a:p>
            <a:r>
              <a:rPr lang="es-AR" b="1" dirty="0" smtClean="0"/>
              <a:t>DERECHOS DE LAS IGLESIAS O CONFESIONES RELIGIOSAS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7496204" cy="540240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AR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que se les reconozca su </a:t>
            </a:r>
            <a:r>
              <a:rPr lang="es-AR" sz="7200" b="1" dirty="0"/>
              <a:t>personería jurídica, </a:t>
            </a:r>
            <a:r>
              <a:rPr lang="es-AR" sz="7200" dirty="0"/>
              <a:t>y su organización </a:t>
            </a:r>
            <a:r>
              <a:rPr lang="es-AR" sz="7200" dirty="0" smtClean="0"/>
              <a:t>según sus </a:t>
            </a:r>
            <a:r>
              <a:rPr lang="es-AR" sz="7200" b="1" dirty="0" smtClean="0"/>
              <a:t>propias normas</a:t>
            </a:r>
            <a:r>
              <a:rPr lang="es-AR" sz="7200" dirty="0" smtClean="0"/>
              <a:t>, </a:t>
            </a:r>
            <a:r>
              <a:rPr lang="es-AR" sz="7200" dirty="0"/>
              <a:t>y con las </a:t>
            </a:r>
            <a:r>
              <a:rPr lang="es-AR" sz="7200" b="1" dirty="0"/>
              <a:t>autoridades</a:t>
            </a:r>
            <a:r>
              <a:rPr lang="es-AR" sz="7200" dirty="0"/>
              <a:t> que designen de acuerdo a dichas disposiciones</a:t>
            </a:r>
            <a:r>
              <a:rPr lang="es-AR" sz="7200" dirty="0" smtClean="0"/>
              <a:t>.</a:t>
            </a:r>
          </a:p>
          <a:p>
            <a:pPr algn="just"/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que se les </a:t>
            </a:r>
            <a:r>
              <a:rPr lang="es-AR" sz="7200" b="1" dirty="0"/>
              <a:t>respeten sus fines, principios, dogmas, doctrina, cultos, ritos, celebraciones, símbolos y libros sagrados o de doctrina</a:t>
            </a:r>
            <a:r>
              <a:rPr lang="es-AR" sz="7200" dirty="0" smtClean="0"/>
              <a:t>.</a:t>
            </a:r>
          </a:p>
          <a:p>
            <a:pPr algn="just"/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construir y disponer de </a:t>
            </a:r>
            <a:r>
              <a:rPr lang="es-AR" sz="7200" b="1" dirty="0"/>
              <a:t>templos o lugares dedicados al culto </a:t>
            </a:r>
            <a:r>
              <a:rPr lang="es-AR" sz="7200" dirty="0"/>
              <a:t>y a las </a:t>
            </a:r>
            <a:r>
              <a:rPr lang="es-AR" sz="7200" b="1" dirty="0"/>
              <a:t>actividades religiosas</a:t>
            </a:r>
            <a:r>
              <a:rPr lang="es-AR" sz="7200" dirty="0" smtClean="0"/>
              <a:t>;</a:t>
            </a:r>
          </a:p>
          <a:p>
            <a:pPr algn="just"/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tener </a:t>
            </a:r>
            <a:r>
              <a:rPr lang="es-AR" sz="7200" b="1" dirty="0"/>
              <a:t>cementerios</a:t>
            </a:r>
            <a:r>
              <a:rPr lang="es-AR" sz="7200" dirty="0" smtClean="0"/>
              <a:t>;</a:t>
            </a:r>
          </a:p>
          <a:p>
            <a:pPr algn="just"/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disponer de </a:t>
            </a:r>
            <a:r>
              <a:rPr lang="es-AR" sz="7200" b="1" dirty="0"/>
              <a:t>seminarios, hogares, centros de salud, hospitales, editoriales, medios de comunicación, escuelas, universidades, lugares destinados a la recreación o al alojamiento de personas </a:t>
            </a:r>
            <a:r>
              <a:rPr lang="es-AR" sz="7200" dirty="0"/>
              <a:t>necesitadas de protección especial</a:t>
            </a:r>
            <a:r>
              <a:rPr lang="es-AR" sz="7200" dirty="0" smtClean="0"/>
              <a:t>.</a:t>
            </a:r>
          </a:p>
          <a:p>
            <a:pPr marL="0" indent="0" algn="just">
              <a:buNone/>
            </a:pPr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b="1" dirty="0"/>
              <a:t>comunicarse</a:t>
            </a:r>
            <a:r>
              <a:rPr lang="es-AR" sz="7200" dirty="0"/>
              <a:t> entre sus </a:t>
            </a:r>
            <a:r>
              <a:rPr lang="es-AR" sz="7200" b="1" dirty="0"/>
              <a:t>miembros o con sus ministros o autoridades</a:t>
            </a:r>
            <a:r>
              <a:rPr lang="es-AR" sz="7200" dirty="0"/>
              <a:t>, o con representantes de </a:t>
            </a:r>
            <a:r>
              <a:rPr lang="es-AR" sz="7200" b="1" dirty="0"/>
              <a:t>otras comunidades religiosas</a:t>
            </a:r>
            <a:r>
              <a:rPr lang="es-AR" sz="6400" dirty="0" smtClean="0"/>
              <a:t>.</a:t>
            </a:r>
          </a:p>
          <a:p>
            <a:pPr marL="0" indent="0" algn="just">
              <a:buNone/>
            </a:pPr>
            <a:endParaRPr lang="es-AR" sz="6400" dirty="0"/>
          </a:p>
        </p:txBody>
      </p:sp>
    </p:spTree>
    <p:extLst>
      <p:ext uri="{BB962C8B-B14F-4D97-AF65-F5344CB8AC3E}">
        <p14:creationId xmlns="" xmlns:p14="http://schemas.microsoft.com/office/powerpoint/2010/main" val="782664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de las </a:t>
            </a:r>
            <a:r>
              <a:rPr lang="es-AR" b="1" dirty="0"/>
              <a:t>iglesias y confesiones religiosas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dirty="0"/>
              <a:t>A </a:t>
            </a:r>
            <a:r>
              <a:rPr lang="es-AR" b="1" dirty="0"/>
              <a:t>admitir o excluir fieles</a:t>
            </a:r>
            <a:r>
              <a:rPr lang="es-AR" dirty="0"/>
              <a:t>.</a:t>
            </a:r>
          </a:p>
          <a:p>
            <a:endParaRPr lang="es-AR" dirty="0"/>
          </a:p>
          <a:p>
            <a:r>
              <a:rPr lang="es-AR" dirty="0"/>
              <a:t>A designar, preparar, sostener y remover a los </a:t>
            </a:r>
            <a:r>
              <a:rPr lang="es-AR" b="1" dirty="0"/>
              <a:t>ministros</a:t>
            </a:r>
            <a:r>
              <a:rPr lang="es-AR" dirty="0"/>
              <a:t> de su culto, </a:t>
            </a:r>
            <a:r>
              <a:rPr lang="es-AR" dirty="0" smtClean="0"/>
              <a:t>enviar </a:t>
            </a:r>
            <a:r>
              <a:rPr lang="es-AR" dirty="0"/>
              <a:t>o recibir </a:t>
            </a:r>
            <a:r>
              <a:rPr lang="es-AR" b="1" dirty="0"/>
              <a:t>misioneros</a:t>
            </a:r>
            <a:r>
              <a:rPr lang="es-AR" dirty="0"/>
              <a:t>, y sostenerlos espiritual y económicamente.</a:t>
            </a:r>
          </a:p>
          <a:p>
            <a:endParaRPr lang="es-AR" dirty="0"/>
          </a:p>
          <a:p>
            <a:r>
              <a:rPr lang="es-AR" dirty="0"/>
              <a:t>A </a:t>
            </a:r>
            <a:r>
              <a:rPr lang="es-AR" b="1" dirty="0"/>
              <a:t>reunirse, asociarse</a:t>
            </a:r>
            <a:r>
              <a:rPr lang="es-AR" dirty="0"/>
              <a:t>, </a:t>
            </a:r>
            <a:r>
              <a:rPr lang="es-AR" b="1" dirty="0"/>
              <a:t>federarse o confederarse </a:t>
            </a:r>
            <a:r>
              <a:rPr lang="es-AR" dirty="0"/>
              <a:t>con otras entidades religiosas, e integrar organismos religiosos o </a:t>
            </a:r>
            <a:r>
              <a:rPr lang="es-AR" dirty="0" smtClean="0"/>
              <a:t>interreligiosos.</a:t>
            </a:r>
          </a:p>
          <a:p>
            <a:pPr marL="0" indent="0">
              <a:buNone/>
            </a:pPr>
            <a:endParaRPr lang="es-AR" dirty="0" smtClean="0"/>
          </a:p>
          <a:p>
            <a:r>
              <a:rPr lang="es-AR" dirty="0" smtClean="0"/>
              <a:t>A </a:t>
            </a:r>
            <a:r>
              <a:rPr lang="es-AR" dirty="0"/>
              <a:t>que se respeten los </a:t>
            </a:r>
            <a:r>
              <a:rPr lang="es-AR" b="1" dirty="0"/>
              <a:t>lugares destinados al culto y los objetos sagrados</a:t>
            </a:r>
            <a:r>
              <a:rPr lang="es-AR" dirty="0"/>
              <a:t>, que </a:t>
            </a:r>
            <a:r>
              <a:rPr lang="es-AR" dirty="0" smtClean="0"/>
              <a:t>sean </a:t>
            </a:r>
            <a:r>
              <a:rPr lang="es-AR" b="1" dirty="0"/>
              <a:t>inembargables</a:t>
            </a:r>
            <a:r>
              <a:rPr lang="es-AR" dirty="0"/>
              <a:t>, y que gocen de </a:t>
            </a:r>
            <a:r>
              <a:rPr lang="es-AR" b="1" dirty="0"/>
              <a:t>exenciones y beneficios tributarios y arancelarios </a:t>
            </a:r>
            <a:r>
              <a:rPr lang="es-AR" dirty="0"/>
              <a:t>aduaneros, como instituciones de bien público.</a:t>
            </a:r>
          </a:p>
          <a:p>
            <a:endParaRPr lang="es-AR" dirty="0"/>
          </a:p>
          <a:p>
            <a:r>
              <a:rPr lang="es-AR" dirty="0" smtClean="0"/>
              <a:t>A exigir </a:t>
            </a:r>
            <a:r>
              <a:rPr lang="es-AR" dirty="0"/>
              <a:t>que sus ministros, miembros y empleados a que ajusten su conducta a la </a:t>
            </a:r>
            <a:r>
              <a:rPr lang="es-AR" b="1" dirty="0"/>
              <a:t>doctrina y las normas internas </a:t>
            </a:r>
            <a:r>
              <a:rPr lang="es-AR" dirty="0"/>
              <a:t>que lo rigen.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774629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 smtClean="0"/>
              <a:t>de las iglesias y confesiones religiosas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s-AR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que el Estados</a:t>
            </a:r>
            <a:r>
              <a:rPr lang="es-AR" sz="7200" dirty="0" smtClean="0"/>
              <a:t>, permitan </a:t>
            </a:r>
            <a:r>
              <a:rPr lang="es-AR" sz="7200" dirty="0"/>
              <a:t>que los fieles </a:t>
            </a:r>
            <a:r>
              <a:rPr lang="es-AR" sz="7200" b="1" dirty="0" smtClean="0"/>
              <a:t>sostengan con sus tributos </a:t>
            </a:r>
            <a:r>
              <a:rPr lang="es-AR" sz="7200" b="1" dirty="0"/>
              <a:t>a las iglesias o a la confesión religiosa </a:t>
            </a:r>
            <a:r>
              <a:rPr lang="es-AR" sz="7200" dirty="0"/>
              <a:t>que indiquen</a:t>
            </a:r>
            <a:r>
              <a:rPr lang="es-AR" sz="7200" dirty="0" smtClean="0"/>
              <a:t>.</a:t>
            </a:r>
          </a:p>
          <a:p>
            <a:pPr marL="0" indent="0" algn="just">
              <a:buNone/>
            </a:pPr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celebrar </a:t>
            </a:r>
            <a:r>
              <a:rPr lang="es-AR" sz="7200" b="1" dirty="0"/>
              <a:t>acuerdos o integrar comisiones asesoras con el Estado o con otras confesiones religiosas</a:t>
            </a:r>
            <a:r>
              <a:rPr lang="es-AR" sz="7200" b="1" dirty="0" smtClean="0"/>
              <a:t>.</a:t>
            </a:r>
          </a:p>
          <a:p>
            <a:pPr algn="just"/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que se respeten en los lugares públicos las </a:t>
            </a:r>
            <a:r>
              <a:rPr lang="es-AR" sz="7200" b="1" dirty="0"/>
              <a:t>expresiones culturales religiosas</a:t>
            </a:r>
            <a:r>
              <a:rPr lang="es-AR" sz="7200" dirty="0" smtClean="0"/>
              <a:t>.</a:t>
            </a:r>
          </a:p>
          <a:p>
            <a:pPr algn="just"/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que </a:t>
            </a:r>
            <a:r>
              <a:rPr lang="es-AR" sz="7200" dirty="0" smtClean="0"/>
              <a:t>haya </a:t>
            </a:r>
            <a:r>
              <a:rPr lang="es-AR" sz="7200" b="1" dirty="0"/>
              <a:t>igualdad </a:t>
            </a:r>
            <a:r>
              <a:rPr lang="es-AR" sz="7200" b="1" dirty="0" smtClean="0"/>
              <a:t>de </a:t>
            </a:r>
            <a:r>
              <a:rPr lang="es-AR" sz="7200" b="1" dirty="0"/>
              <a:t>trato </a:t>
            </a:r>
            <a:r>
              <a:rPr lang="es-AR" sz="7200" b="1" dirty="0" smtClean="0"/>
              <a:t>para </a:t>
            </a:r>
            <a:r>
              <a:rPr lang="es-AR" sz="7200" b="1" dirty="0"/>
              <a:t>las distintas iglesias y confesiones </a:t>
            </a:r>
            <a:r>
              <a:rPr lang="es-AR" sz="7200" b="1" dirty="0" smtClean="0"/>
              <a:t>religiosas</a:t>
            </a:r>
            <a:r>
              <a:rPr lang="es-AR" sz="7200" dirty="0" smtClean="0"/>
              <a:t>.</a:t>
            </a:r>
          </a:p>
          <a:p>
            <a:pPr algn="just"/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b="1" dirty="0"/>
              <a:t>no ser discriminados </a:t>
            </a:r>
            <a:r>
              <a:rPr lang="es-AR" sz="7200" dirty="0"/>
              <a:t>por pertenecer a una religión, y </a:t>
            </a:r>
            <a:r>
              <a:rPr lang="es-AR" sz="7200" dirty="0" smtClean="0"/>
              <a:t>que </a:t>
            </a:r>
            <a:r>
              <a:rPr lang="es-AR" sz="7200" dirty="0"/>
              <a:t>no se </a:t>
            </a:r>
            <a:r>
              <a:rPr lang="es-AR" sz="7200" dirty="0" smtClean="0"/>
              <a:t>prohíba </a:t>
            </a:r>
            <a:r>
              <a:rPr lang="es-AR" sz="7200" dirty="0"/>
              <a:t>a </a:t>
            </a:r>
            <a:r>
              <a:rPr lang="es-AR" sz="7200" dirty="0" smtClean="0"/>
              <a:t>ministros </a:t>
            </a:r>
            <a:r>
              <a:rPr lang="es-AR" sz="7200" dirty="0"/>
              <a:t>o fieles de una </a:t>
            </a:r>
            <a:r>
              <a:rPr lang="es-AR" sz="7200" dirty="0" smtClean="0"/>
              <a:t>religión </a:t>
            </a:r>
            <a:r>
              <a:rPr lang="es-AR" sz="7200" dirty="0"/>
              <a:t>a ejercer algún cargos públicos o políticos</a:t>
            </a:r>
            <a:r>
              <a:rPr lang="es-AR" sz="7200" dirty="0" smtClean="0"/>
              <a:t>.</a:t>
            </a:r>
          </a:p>
          <a:p>
            <a:pPr algn="just"/>
            <a:endParaRPr lang="es-AR" sz="7200" dirty="0"/>
          </a:p>
          <a:p>
            <a:pPr algn="just"/>
            <a:r>
              <a:rPr lang="es-AR" sz="7200" dirty="0" smtClean="0"/>
              <a:t>A </a:t>
            </a:r>
            <a:r>
              <a:rPr lang="es-AR" sz="7200" dirty="0"/>
              <a:t>que las autoridades </a:t>
            </a:r>
            <a:r>
              <a:rPr lang="es-AR" sz="7200" dirty="0" smtClean="0"/>
              <a:t>de </a:t>
            </a:r>
            <a:r>
              <a:rPr lang="es-AR" sz="7200" dirty="0"/>
              <a:t>los estados no </a:t>
            </a:r>
            <a:r>
              <a:rPr lang="es-AR" sz="7200" dirty="0" smtClean="0"/>
              <a:t>hagan </a:t>
            </a:r>
            <a:r>
              <a:rPr lang="es-AR" sz="7200" b="1" dirty="0"/>
              <a:t>interpretación de doctrinas </a:t>
            </a:r>
            <a:r>
              <a:rPr lang="es-AR" sz="7200" b="1" dirty="0" smtClean="0"/>
              <a:t>o normas religiosas.</a:t>
            </a:r>
            <a:endParaRPr lang="es-AR" sz="7200" dirty="0"/>
          </a:p>
        </p:txBody>
      </p:sp>
    </p:spTree>
    <p:extLst>
      <p:ext uri="{BB962C8B-B14F-4D97-AF65-F5344CB8AC3E}">
        <p14:creationId xmlns="" xmlns:p14="http://schemas.microsoft.com/office/powerpoint/2010/main" val="698848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3600" dirty="0" smtClean="0"/>
              <a:t/>
            </a:r>
            <a:br>
              <a:rPr lang="es-AR" sz="3600" dirty="0" smtClean="0"/>
            </a:br>
            <a:r>
              <a:rPr lang="es-AR" sz="2700" b="1" dirty="0" smtClean="0"/>
              <a:t>COMITÉ REPRESENTATIVO DE ESTADOS Y RELIGIONES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0006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AR" sz="1600" dirty="0" smtClean="0"/>
              <a:t>Con las siguientes </a:t>
            </a:r>
            <a:r>
              <a:rPr lang="es-AR" sz="1600" b="1" dirty="0" smtClean="0"/>
              <a:t>atribuciones</a:t>
            </a:r>
            <a:r>
              <a:rPr lang="es-AR" sz="1600" dirty="0" smtClean="0"/>
              <a:t> que:</a:t>
            </a:r>
          </a:p>
          <a:p>
            <a:r>
              <a:rPr lang="es-AR" sz="1600" b="1" dirty="0" smtClean="0"/>
              <a:t>Estimulen </a:t>
            </a:r>
            <a:r>
              <a:rPr lang="es-AR" sz="1600" b="1" dirty="0"/>
              <a:t>la conciencia</a:t>
            </a:r>
            <a:r>
              <a:rPr lang="es-AR" sz="1600" dirty="0"/>
              <a:t> de los derechos humanos que se </a:t>
            </a:r>
            <a:r>
              <a:rPr lang="es-AR" sz="1600" dirty="0" smtClean="0"/>
              <a:t>declarados </a:t>
            </a:r>
            <a:r>
              <a:rPr lang="es-AR" sz="1600" dirty="0"/>
              <a:t>en </a:t>
            </a:r>
            <a:r>
              <a:rPr lang="es-AR" sz="1600" dirty="0" smtClean="0"/>
              <a:t>el </a:t>
            </a:r>
            <a:r>
              <a:rPr lang="es-AR" sz="1600" dirty="0"/>
              <a:t>tratado</a:t>
            </a:r>
            <a:r>
              <a:rPr lang="es-AR" sz="1600" dirty="0" smtClean="0"/>
              <a:t>.</a:t>
            </a:r>
            <a:endParaRPr lang="es-AR" sz="1600" dirty="0"/>
          </a:p>
          <a:p>
            <a:pPr marL="0" indent="0">
              <a:buNone/>
            </a:pPr>
            <a:endParaRPr lang="es-AR" sz="1600" dirty="0"/>
          </a:p>
          <a:p>
            <a:r>
              <a:rPr lang="es-AR" sz="1600" dirty="0" smtClean="0"/>
              <a:t>Formulen </a:t>
            </a:r>
            <a:r>
              <a:rPr lang="es-AR" sz="1600" b="1" dirty="0" smtClean="0"/>
              <a:t>recomendaciones </a:t>
            </a:r>
            <a:r>
              <a:rPr lang="es-AR" sz="1600" b="1" dirty="0"/>
              <a:t>a los gobiernos de los Estados</a:t>
            </a:r>
            <a:r>
              <a:rPr lang="es-AR" sz="1600" dirty="0"/>
              <a:t> </a:t>
            </a:r>
            <a:r>
              <a:rPr lang="es-AR" sz="1600" dirty="0" smtClean="0"/>
              <a:t>para </a:t>
            </a:r>
            <a:r>
              <a:rPr lang="es-AR" sz="1600" dirty="0"/>
              <a:t>que adopten medidas </a:t>
            </a:r>
            <a:r>
              <a:rPr lang="es-AR" sz="1600" dirty="0" smtClean="0"/>
              <a:t>en </a:t>
            </a:r>
            <a:r>
              <a:rPr lang="es-AR" sz="1600" dirty="0"/>
              <a:t>favor de los derechos </a:t>
            </a:r>
            <a:r>
              <a:rPr lang="es-AR" sz="1600" dirty="0" smtClean="0"/>
              <a:t>declarados en el tratado.</a:t>
            </a:r>
          </a:p>
          <a:p>
            <a:pPr marL="0" indent="0">
              <a:buNone/>
            </a:pPr>
            <a:endParaRPr lang="es-AR" sz="1600" dirty="0" smtClean="0"/>
          </a:p>
          <a:p>
            <a:r>
              <a:rPr lang="es-AR" sz="1600" dirty="0" smtClean="0"/>
              <a:t>Produzcan </a:t>
            </a:r>
            <a:r>
              <a:rPr lang="es-AR" sz="1600" b="1" dirty="0"/>
              <a:t>estudios e informes </a:t>
            </a:r>
            <a:r>
              <a:rPr lang="es-AR" sz="1600" dirty="0" smtClean="0"/>
              <a:t>para hacer efectivo los derechos declarados en el tratado.</a:t>
            </a:r>
          </a:p>
          <a:p>
            <a:pPr marL="0" indent="0">
              <a:buNone/>
            </a:pPr>
            <a:endParaRPr lang="es-AR" sz="1600" dirty="0" smtClean="0"/>
          </a:p>
          <a:p>
            <a:r>
              <a:rPr lang="es-AR" sz="1600" dirty="0" smtClean="0"/>
              <a:t>Soliciten </a:t>
            </a:r>
            <a:r>
              <a:rPr lang="es-AR" sz="1600" b="1" dirty="0" smtClean="0"/>
              <a:t>informes a </a:t>
            </a:r>
            <a:r>
              <a:rPr lang="es-AR" sz="1600" b="1" dirty="0"/>
              <a:t>los gobiernos de los </a:t>
            </a:r>
            <a:r>
              <a:rPr lang="es-AR" sz="1600" b="1" dirty="0" smtClean="0"/>
              <a:t>Estados, </a:t>
            </a:r>
            <a:r>
              <a:rPr lang="es-AR" sz="1600" b="1" dirty="0"/>
              <a:t>o a las distintas iglesias o confesiones religiosas</a:t>
            </a:r>
            <a:r>
              <a:rPr lang="es-AR" sz="1600" dirty="0"/>
              <a:t> </a:t>
            </a:r>
            <a:r>
              <a:rPr lang="es-AR" sz="1600" dirty="0" smtClean="0"/>
              <a:t>sobre </a:t>
            </a:r>
            <a:r>
              <a:rPr lang="es-AR" sz="1600" dirty="0"/>
              <a:t>las medidas que adopten en materia de los derechos </a:t>
            </a:r>
            <a:r>
              <a:rPr lang="es-AR" sz="1600" dirty="0" smtClean="0"/>
              <a:t>referidos en </a:t>
            </a:r>
            <a:r>
              <a:rPr lang="es-AR" sz="1600" dirty="0"/>
              <a:t>el tratado</a:t>
            </a:r>
            <a:r>
              <a:rPr lang="es-AR" sz="1600" dirty="0" smtClean="0"/>
              <a:t>.</a:t>
            </a:r>
            <a:endParaRPr lang="es-AR" sz="1600" dirty="0"/>
          </a:p>
          <a:p>
            <a:pPr marL="0" indent="0">
              <a:buNone/>
            </a:pPr>
            <a:endParaRPr lang="es-AR" sz="1600" dirty="0" smtClean="0"/>
          </a:p>
          <a:p>
            <a:r>
              <a:rPr lang="es-AR" sz="1600" dirty="0" smtClean="0"/>
              <a:t>Atiendan </a:t>
            </a:r>
            <a:r>
              <a:rPr lang="es-AR" sz="1600" b="1" dirty="0" smtClean="0"/>
              <a:t>consultas y prestar asesoramiento </a:t>
            </a:r>
            <a:r>
              <a:rPr lang="es-AR" sz="1600" dirty="0" smtClean="0"/>
              <a:t>a los Estados sobre estos derechos.</a:t>
            </a:r>
            <a:endParaRPr lang="es-AR" sz="1600" dirty="0"/>
          </a:p>
          <a:p>
            <a:pPr marL="0" indent="0">
              <a:buNone/>
            </a:pPr>
            <a:endParaRPr lang="es-AR" sz="1600" dirty="0" smtClean="0"/>
          </a:p>
          <a:p>
            <a:r>
              <a:rPr lang="es-AR" sz="1600" dirty="0" smtClean="0"/>
              <a:t>Respondan a otras </a:t>
            </a:r>
            <a:r>
              <a:rPr lang="es-AR" sz="1600" b="1" dirty="0"/>
              <a:t>peticiones y otras </a:t>
            </a:r>
            <a:r>
              <a:rPr lang="es-AR" sz="1600" b="1" dirty="0" smtClean="0"/>
              <a:t>comunicaciones </a:t>
            </a:r>
            <a:r>
              <a:rPr lang="es-AR" sz="1600" dirty="0" smtClean="0"/>
              <a:t>que se le formulen y formulen </a:t>
            </a:r>
            <a:r>
              <a:rPr lang="es-AR" sz="1600" dirty="0"/>
              <a:t>un </a:t>
            </a:r>
            <a:r>
              <a:rPr lang="es-AR" sz="1600" b="1" dirty="0"/>
              <a:t>informe anual</a:t>
            </a:r>
            <a:r>
              <a:rPr lang="es-AR" sz="1600" dirty="0"/>
              <a:t>.</a:t>
            </a:r>
          </a:p>
          <a:p>
            <a:endParaRPr lang="es-AR" sz="1600" dirty="0"/>
          </a:p>
          <a:p>
            <a:endParaRPr lang="es-AR" sz="1400" dirty="0"/>
          </a:p>
        </p:txBody>
      </p:sp>
    </p:spTree>
    <p:extLst>
      <p:ext uri="{BB962C8B-B14F-4D97-AF65-F5344CB8AC3E}">
        <p14:creationId xmlns="" xmlns:p14="http://schemas.microsoft.com/office/powerpoint/2010/main" val="3861056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es-AR" b="1" dirty="0" smtClean="0"/>
              <a:t>Pluralismo</a:t>
            </a:r>
            <a:r>
              <a:rPr lang="es-AR" b="1" dirty="0"/>
              <a:t> </a:t>
            </a:r>
            <a:r>
              <a:rPr lang="es-AR" b="1" dirty="0" smtClean="0"/>
              <a:t>y secularismo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901014" cy="5116654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El final de </a:t>
            </a:r>
            <a:r>
              <a:rPr lang="es-AR" dirty="0"/>
              <a:t>la guerra fría </a:t>
            </a:r>
            <a:r>
              <a:rPr lang="es-AR" dirty="0" smtClean="0"/>
              <a:t>removió </a:t>
            </a:r>
            <a:r>
              <a:rPr lang="es-AR" dirty="0"/>
              <a:t>un serio obstáculo para este propósito, </a:t>
            </a:r>
            <a:r>
              <a:rPr lang="es-AR" dirty="0" smtClean="0"/>
              <a:t>pero hay </a:t>
            </a:r>
            <a:r>
              <a:rPr lang="es-AR" dirty="0"/>
              <a:t>gobiernos autoritarios </a:t>
            </a:r>
            <a:r>
              <a:rPr lang="es-AR" dirty="0" smtClean="0"/>
              <a:t>que desconocen </a:t>
            </a:r>
            <a:r>
              <a:rPr lang="es-AR" dirty="0"/>
              <a:t>el </a:t>
            </a:r>
            <a:r>
              <a:rPr lang="es-AR" b="1" dirty="0"/>
              <a:t>pluralismo religioso</a:t>
            </a:r>
            <a:r>
              <a:rPr lang="es-AR" dirty="0"/>
              <a:t>; </a:t>
            </a:r>
            <a:r>
              <a:rPr lang="es-AR" dirty="0" smtClean="0"/>
              <a:t>conflictos </a:t>
            </a:r>
            <a:r>
              <a:rPr lang="es-AR" dirty="0"/>
              <a:t>religiosos o étnicos-religiosos o políticos-religiosos, </a:t>
            </a:r>
            <a:r>
              <a:rPr lang="es-AR" dirty="0" smtClean="0"/>
              <a:t>impulsados por fundamentalismos religiosos; </a:t>
            </a:r>
            <a:r>
              <a:rPr lang="es-AR" dirty="0"/>
              <a:t>y</a:t>
            </a:r>
            <a:r>
              <a:rPr lang="es-AR" dirty="0" smtClean="0"/>
              <a:t> estados confesionales </a:t>
            </a:r>
            <a:r>
              <a:rPr lang="es-AR" dirty="0"/>
              <a:t>que </a:t>
            </a:r>
            <a:r>
              <a:rPr lang="es-AR" dirty="0" smtClean="0"/>
              <a:t> </a:t>
            </a:r>
            <a:r>
              <a:rPr lang="es-AR" dirty="0"/>
              <a:t>resisten </a:t>
            </a:r>
            <a:r>
              <a:rPr lang="es-AR" dirty="0" smtClean="0"/>
              <a:t> </a:t>
            </a:r>
            <a:r>
              <a:rPr lang="es-AR" dirty="0"/>
              <a:t>la secularización. </a:t>
            </a:r>
          </a:p>
          <a:p>
            <a:r>
              <a:rPr lang="es-AR" dirty="0"/>
              <a:t>A favor del </a:t>
            </a:r>
            <a:r>
              <a:rPr lang="es-AR" dirty="0" smtClean="0"/>
              <a:t>tratado, hay </a:t>
            </a:r>
            <a:r>
              <a:rPr lang="es-AR" b="1" dirty="0" smtClean="0"/>
              <a:t>muchos </a:t>
            </a:r>
            <a:r>
              <a:rPr lang="es-AR" b="1" dirty="0"/>
              <a:t>Estados </a:t>
            </a:r>
            <a:r>
              <a:rPr lang="es-AR" b="1" dirty="0" smtClean="0"/>
              <a:t>laicos, secularizados</a:t>
            </a:r>
            <a:r>
              <a:rPr lang="es-AR" b="1" dirty="0"/>
              <a:t> </a:t>
            </a:r>
            <a:r>
              <a:rPr lang="es-AR" b="1" dirty="0" smtClean="0"/>
              <a:t>y desconfensionalizados</a:t>
            </a:r>
            <a:r>
              <a:rPr lang="es-AR" dirty="0" smtClean="0"/>
              <a:t>, que están </a:t>
            </a:r>
            <a:r>
              <a:rPr lang="es-AR" dirty="0"/>
              <a:t>separado de la </a:t>
            </a:r>
            <a:r>
              <a:rPr lang="es-AR" dirty="0" smtClean="0"/>
              <a:t>autoridades religiosas; sin que ello signifique, </a:t>
            </a:r>
            <a:r>
              <a:rPr lang="es-AR" dirty="0"/>
              <a:t>en </a:t>
            </a:r>
            <a:r>
              <a:rPr lang="es-AR" dirty="0" smtClean="0"/>
              <a:t>muchos </a:t>
            </a:r>
            <a:r>
              <a:rPr lang="es-AR" dirty="0"/>
              <a:t>casos, ruptura, ni desconocimiento de la religiosidad de los ciudadanos, ni de las comunidades religiosas de las que son fieles. </a:t>
            </a:r>
            <a:endParaRPr lang="es-AR" dirty="0" smtClean="0"/>
          </a:p>
          <a:p>
            <a:pPr algn="just"/>
            <a:r>
              <a:rPr lang="es-AR" dirty="0" smtClean="0"/>
              <a:t>Los </a:t>
            </a:r>
            <a:r>
              <a:rPr lang="es-AR" dirty="0"/>
              <a:t>principios de </a:t>
            </a:r>
            <a:r>
              <a:rPr lang="es-AR" b="1" dirty="0"/>
              <a:t>autonomía y de cooperación </a:t>
            </a:r>
            <a:r>
              <a:rPr lang="es-AR" dirty="0" smtClean="0"/>
              <a:t> </a:t>
            </a:r>
            <a:r>
              <a:rPr lang="es-AR" dirty="0"/>
              <a:t>han </a:t>
            </a:r>
            <a:r>
              <a:rPr lang="es-AR" dirty="0" smtClean="0"/>
              <a:t>prevalecido </a:t>
            </a:r>
            <a:r>
              <a:rPr lang="es-AR" dirty="0"/>
              <a:t>en las relaciones de las iglesias o confesiones religiosa con </a:t>
            </a:r>
            <a:r>
              <a:rPr lang="es-AR" dirty="0" smtClean="0"/>
              <a:t>lo Estados secularizados.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546972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972452" cy="571504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En marzo de 2017 la </a:t>
            </a:r>
            <a:r>
              <a:rPr lang="es-ES" b="1" dirty="0" smtClean="0"/>
              <a:t>Ministra de Relaciones Exteriores y Culto, Susana Malcorra</a:t>
            </a:r>
            <a:r>
              <a:rPr lang="es-ES" dirty="0" smtClean="0"/>
              <a:t>; el Secretario de Culto de la Nación, Santiago De Estrada; y el Subsecretario Alfredo Abriani, recibieron en la cancillería al Presidente de </a:t>
            </a:r>
            <a:r>
              <a:rPr lang="es-ES" b="1" dirty="0" smtClean="0"/>
              <a:t>Consejo Argentino de Libertad Religiosa (CALIR) </a:t>
            </a:r>
            <a:r>
              <a:rPr lang="es-ES" dirty="0" smtClean="0"/>
              <a:t>Raúl Scialabba, el Vicepresidente 1° Jorge Horacio Gentile y al Dr. Juan Navarro Floria, quienes le presentaron y explicaron un proyecto de Convención Americana sobre Libertad Religiosa elaborado por esta institución.</a:t>
            </a:r>
          </a:p>
          <a:p>
            <a:pPr algn="just"/>
            <a:r>
              <a:rPr lang="es-ES" dirty="0" smtClean="0"/>
              <a:t>La canciller prometió </a:t>
            </a:r>
            <a:r>
              <a:rPr lang="es-ES" b="1" dirty="0" smtClean="0"/>
              <a:t>conversar con el Presidente de la Nación</a:t>
            </a:r>
            <a:r>
              <a:rPr lang="es-ES" dirty="0" smtClean="0"/>
              <a:t> la posibilidad que sea tomado por el gobierno nacional para impulsarlo en los países del continente americano.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dirty="0" smtClean="0"/>
              <a:t>Audiencia con la Ministra de Relaciones Exteriores</a:t>
            </a:r>
            <a:endParaRPr lang="es-ES" sz="2800" b="1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6948264" cy="5211198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es-AR" b="1" dirty="0" smtClean="0"/>
              <a:t>Martin Luther King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AR" dirty="0" smtClean="0"/>
              <a:t>Este reclamo </a:t>
            </a:r>
            <a:r>
              <a:rPr lang="es-AR" dirty="0"/>
              <a:t>a la comunidad internacional </a:t>
            </a:r>
            <a:r>
              <a:rPr lang="es-AR" dirty="0" smtClean="0"/>
              <a:t>nos acerca </a:t>
            </a:r>
            <a:r>
              <a:rPr lang="es-AR" dirty="0"/>
              <a:t>al anhelado momento </a:t>
            </a:r>
            <a:r>
              <a:rPr lang="es-AR" dirty="0" smtClean="0"/>
              <a:t>anunciado por </a:t>
            </a:r>
            <a:r>
              <a:rPr lang="es-AR" dirty="0"/>
              <a:t>Martin Luther King al proclamar: </a:t>
            </a:r>
          </a:p>
          <a:p>
            <a:pPr marL="0" indent="0" algn="just">
              <a:buNone/>
            </a:pPr>
            <a:r>
              <a:rPr lang="es-AR" dirty="0" smtClean="0"/>
              <a:t>“</a:t>
            </a:r>
            <a:r>
              <a:rPr lang="es-AR" b="1" i="1" dirty="0" smtClean="0"/>
              <a:t>Cuando </a:t>
            </a:r>
            <a:r>
              <a:rPr lang="es-AR" b="1" i="1" dirty="0"/>
              <a:t>repique la libertad y la dejemos repicar en cada aldea y en cada caserío, en cada estado y en cada </a:t>
            </a:r>
            <a:r>
              <a:rPr lang="es-AR" b="1" i="1" dirty="0" smtClean="0"/>
              <a:t>ciudad, </a:t>
            </a:r>
            <a:r>
              <a:rPr lang="es-AR" b="1" i="1" dirty="0"/>
              <a:t>podremos acelerar la llegada del día cuando todos los hijos de Dios, negros y blancos, judíos y cristianos, protestantes y católicos, puedan unir sus manos y cantar las palabras del viejo espiritual negro: “¡Libres al fin! ¡Libres al fin! Gracias a Dios omnipotente, ¡somos libres al fin!”. </a:t>
            </a:r>
          </a:p>
        </p:txBody>
      </p:sp>
    </p:spTree>
    <p:extLst>
      <p:ext uri="{BB962C8B-B14F-4D97-AF65-F5344CB8AC3E}">
        <p14:creationId xmlns="" xmlns:p14="http://schemas.microsoft.com/office/powerpoint/2010/main" val="36546399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 smtClean="0"/>
              <a:t>                                 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sz="8800" dirty="0" smtClean="0"/>
              <a:t>         FIN</a:t>
            </a:r>
          </a:p>
          <a:p>
            <a:pPr marL="0" indent="0">
              <a:buNone/>
            </a:pPr>
            <a:r>
              <a:rPr lang="es-AR" sz="8800" dirty="0" smtClean="0"/>
              <a:t>              </a:t>
            </a:r>
            <a:r>
              <a:rPr lang="es-AR" sz="24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www.profesorgentile.com/</a:t>
            </a:r>
            <a:r>
              <a:rPr lang="es-AR" sz="24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</a:t>
            </a:r>
            <a:r>
              <a:rPr lang="es-AR" sz="2400" dirty="0" smtClean="0"/>
              <a:t>Blog: </a:t>
            </a:r>
            <a:r>
              <a:rPr lang="es-AR" sz="2400" u="sng" dirty="0" smtClean="0"/>
              <a:t>jorgegentile.com</a:t>
            </a:r>
            <a:r>
              <a:rPr lang="es-AR" sz="2400" dirty="0" smtClean="0"/>
              <a:t>/</a:t>
            </a:r>
            <a:endParaRPr lang="es-AR" sz="8800" dirty="0"/>
          </a:p>
        </p:txBody>
      </p:sp>
    </p:spTree>
    <p:extLst>
      <p:ext uri="{BB962C8B-B14F-4D97-AF65-F5344CB8AC3E}">
        <p14:creationId xmlns="" xmlns:p14="http://schemas.microsoft.com/office/powerpoint/2010/main" val="59748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600" b="1" dirty="0" smtClean="0">
                <a:latin typeface="Calibri" panose="020F0502020204030204" pitchFamily="34" charset="0"/>
              </a:rPr>
              <a:t>CONSTITUCIÓN Y NORMAS INTERNAS</a:t>
            </a:r>
            <a:endParaRPr lang="es-AR" sz="3600" b="1" dirty="0"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7829576" cy="4830902"/>
          </a:xfrm>
        </p:spPr>
        <p:txBody>
          <a:bodyPr>
            <a:normAutofit fontScale="92500"/>
          </a:bodyPr>
          <a:lstStyle/>
          <a:p>
            <a:pPr algn="just"/>
            <a:r>
              <a:rPr lang="es-AR" dirty="0"/>
              <a:t>Iván C. </a:t>
            </a:r>
            <a:r>
              <a:rPr lang="es-AR" dirty="0" err="1"/>
              <a:t>Ibán</a:t>
            </a:r>
            <a:r>
              <a:rPr lang="es-AR" dirty="0"/>
              <a:t> </a:t>
            </a:r>
            <a:r>
              <a:rPr lang="es-AR" dirty="0" smtClean="0"/>
              <a:t>dice: </a:t>
            </a:r>
            <a:r>
              <a:rPr lang="es-AR" dirty="0"/>
              <a:t>“</a:t>
            </a:r>
            <a:r>
              <a:rPr lang="es-AR" b="1" i="1" dirty="0"/>
              <a:t>Dios</a:t>
            </a:r>
            <a:r>
              <a:rPr lang="es-AR" i="1" dirty="0"/>
              <a:t> aparece expresamente </a:t>
            </a:r>
            <a:r>
              <a:rPr lang="es-AR" b="1" i="1" dirty="0"/>
              <a:t>citado en más de un centenar de constituciones</a:t>
            </a:r>
            <a:r>
              <a:rPr lang="es-AR" dirty="0"/>
              <a:t>” </a:t>
            </a:r>
            <a:r>
              <a:rPr lang="es-AR" dirty="0" smtClean="0"/>
              <a:t>del mundo, </a:t>
            </a:r>
            <a:r>
              <a:rPr lang="es-AR" dirty="0"/>
              <a:t>excepto en la República Checa, “</a:t>
            </a:r>
            <a:r>
              <a:rPr lang="es-AR" b="1" i="1" dirty="0"/>
              <a:t>en el resto de los textos constitucionales aparecen alusiones a la religión, a una religión en concreto, etc.” </a:t>
            </a:r>
          </a:p>
          <a:p>
            <a:pPr algn="just"/>
            <a:r>
              <a:rPr lang="es-AR" dirty="0"/>
              <a:t>Algunas constituciones declaran la </a:t>
            </a:r>
            <a:r>
              <a:rPr lang="es-AR" b="1" dirty="0"/>
              <a:t>estatidad de una </a:t>
            </a:r>
            <a:r>
              <a:rPr lang="es-AR" b="1" dirty="0" smtClean="0"/>
              <a:t>religión</a:t>
            </a:r>
            <a:r>
              <a:rPr lang="es-AR" dirty="0" smtClean="0"/>
              <a:t>; proclaman una </a:t>
            </a:r>
            <a:r>
              <a:rPr lang="es-AR" dirty="0"/>
              <a:t>religión </a:t>
            </a:r>
            <a:r>
              <a:rPr lang="es-AR" dirty="0" smtClean="0"/>
              <a:t>oficial (católica, protestante, islámicas, judía o budistas).  </a:t>
            </a:r>
            <a:endParaRPr lang="es-AR" dirty="0"/>
          </a:p>
          <a:p>
            <a:pPr algn="just"/>
            <a:r>
              <a:rPr lang="es-AR" dirty="0"/>
              <a:t>Otras declaran que el </a:t>
            </a:r>
            <a:r>
              <a:rPr lang="es-AR" b="1" dirty="0"/>
              <a:t>Estado no tienen religión </a:t>
            </a:r>
            <a:r>
              <a:rPr lang="es-AR" b="1" dirty="0" smtClean="0"/>
              <a:t>oficial</a:t>
            </a:r>
            <a:r>
              <a:rPr lang="es-AR" dirty="0" smtClean="0"/>
              <a:t> </a:t>
            </a:r>
            <a:r>
              <a:rPr lang="es-AR" dirty="0"/>
              <a:t>o</a:t>
            </a:r>
            <a:r>
              <a:rPr lang="es-AR" dirty="0" smtClean="0"/>
              <a:t> </a:t>
            </a:r>
            <a:r>
              <a:rPr lang="es-AR" dirty="0"/>
              <a:t>identificación </a:t>
            </a:r>
            <a:r>
              <a:rPr lang="es-AR" dirty="0" smtClean="0"/>
              <a:t>religión alguna.</a:t>
            </a:r>
          </a:p>
          <a:p>
            <a:pPr algn="just"/>
            <a:r>
              <a:rPr lang="es-AR" dirty="0" smtClean="0"/>
              <a:t>La </a:t>
            </a:r>
            <a:r>
              <a:rPr lang="es-AR" b="1" dirty="0" smtClean="0"/>
              <a:t>Argentina</a:t>
            </a:r>
            <a:r>
              <a:rPr lang="es-AR" dirty="0" smtClean="0"/>
              <a:t> invoca a Dios (preámbulo y art.19), sostiene el culto Católico (Art.2) y la libertad de culto (art.14 y 20).</a:t>
            </a:r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83596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428604"/>
            <a:ext cx="72866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200" b="1" i="1" dirty="0" smtClean="0"/>
              <a:t>Jesús dijo:</a:t>
            </a:r>
          </a:p>
          <a:p>
            <a:endParaRPr lang="es-AR" sz="3200" b="1" i="1" dirty="0"/>
          </a:p>
          <a:p>
            <a:r>
              <a:rPr lang="es-AR" sz="3200" b="1" i="1" dirty="0"/>
              <a:t>“Dad al César lo que es del César y a Dios lo que es de Dios” (Mateo 22, 15-21)</a:t>
            </a:r>
          </a:p>
          <a:p>
            <a:endParaRPr lang="es-AR" sz="3200" b="1" i="1" dirty="0"/>
          </a:p>
          <a:p>
            <a:r>
              <a:rPr lang="es-AR" sz="3200" b="1" i="1" dirty="0" smtClean="0"/>
              <a:t>“</a:t>
            </a:r>
            <a:r>
              <a:rPr lang="es-AR" sz="3200" b="1" i="1" dirty="0"/>
              <a:t>Mi Reino no es de este mundo” (Juan 18, 33-37</a:t>
            </a:r>
            <a:r>
              <a:rPr lang="es-AR" sz="3200" b="1" i="1" dirty="0" smtClean="0"/>
              <a:t>)</a:t>
            </a:r>
          </a:p>
          <a:p>
            <a:endParaRPr lang="es-AR" sz="3200" b="1" i="1" dirty="0"/>
          </a:p>
          <a:p>
            <a:r>
              <a:rPr lang="es-AR" sz="3200" b="1" i="1" dirty="0"/>
              <a:t>D</a:t>
            </a:r>
            <a:r>
              <a:rPr lang="es-AR" sz="3200" b="1" i="1" dirty="0" smtClean="0"/>
              <a:t>istintas interpretaciones</a:t>
            </a:r>
          </a:p>
          <a:p>
            <a:endParaRPr lang="es-AR" sz="3200" b="1" i="1" dirty="0" smtClean="0"/>
          </a:p>
          <a:p>
            <a:r>
              <a:rPr lang="es-AR" sz="3200" b="1" i="1" dirty="0" smtClean="0"/>
              <a:t>La secularización</a:t>
            </a:r>
            <a:endParaRPr lang="es-AR" sz="3200" b="1" i="1" dirty="0"/>
          </a:p>
        </p:txBody>
      </p:sp>
    </p:spTree>
    <p:extLst>
      <p:ext uri="{BB962C8B-B14F-4D97-AF65-F5344CB8AC3E}">
        <p14:creationId xmlns="" xmlns:p14="http://schemas.microsoft.com/office/powerpoint/2010/main" val="62506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4000" b="1" dirty="0" smtClean="0">
                <a:latin typeface="Calibri" panose="020F0502020204030204" pitchFamily="34" charset="0"/>
              </a:rPr>
              <a:t>LA LIBERTAD RELIGIOSA EN EL MUNDO</a:t>
            </a:r>
            <a:endParaRPr lang="es-AR" sz="4000" b="1" dirty="0"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sz="2800" dirty="0" smtClean="0"/>
              <a:t>Hoy en el mundo </a:t>
            </a:r>
            <a:r>
              <a:rPr lang="es-AR" sz="2800" b="1" dirty="0" smtClean="0"/>
              <a:t>judíos, cristianos, musulmanes y quienes profesan otras religiones,</a:t>
            </a:r>
            <a:r>
              <a:rPr lang="es-AR" sz="2800" dirty="0" smtClean="0"/>
              <a:t> teístas o no, son:</a:t>
            </a:r>
          </a:p>
          <a:p>
            <a:pPr algn="just"/>
            <a:r>
              <a:rPr lang="es-AR" sz="2800" dirty="0" smtClean="0"/>
              <a:t> </a:t>
            </a:r>
            <a:r>
              <a:rPr lang="es-AR" sz="2800" b="1" dirty="0" smtClean="0"/>
              <a:t>perseguidos, discriminados o castigados</a:t>
            </a:r>
            <a:r>
              <a:rPr lang="es-AR" sz="2800" dirty="0" smtClean="0"/>
              <a:t> por ser creyentes, </a:t>
            </a:r>
          </a:p>
          <a:p>
            <a:pPr algn="just"/>
            <a:r>
              <a:rPr lang="es-AR" sz="2800" dirty="0" smtClean="0"/>
              <a:t>por practicar su culto o por pertenecer o cambiar de religión; </a:t>
            </a:r>
          </a:p>
          <a:p>
            <a:pPr algn="just"/>
            <a:r>
              <a:rPr lang="es-AR" sz="2800" dirty="0"/>
              <a:t>L</a:t>
            </a:r>
            <a:r>
              <a:rPr lang="es-AR" sz="2800" dirty="0" smtClean="0"/>
              <a:t>o que hace necesario </a:t>
            </a:r>
            <a:r>
              <a:rPr lang="es-AR" sz="2800" b="1" dirty="0" smtClean="0"/>
              <a:t>normas y organismos internacionales lo garanticen</a:t>
            </a:r>
            <a:r>
              <a:rPr lang="es-AR" sz="2800" dirty="0" smtClean="0"/>
              <a:t>. </a:t>
            </a:r>
            <a:endParaRPr lang="es-AR" sz="2800" dirty="0"/>
          </a:p>
        </p:txBody>
      </p:sp>
    </p:spTree>
    <p:extLst>
      <p:ext uri="{BB962C8B-B14F-4D97-AF65-F5344CB8AC3E}">
        <p14:creationId xmlns="" xmlns:p14="http://schemas.microsoft.com/office/powerpoint/2010/main" val="41079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b="1" dirty="0">
                <a:latin typeface="Calibri" panose="020F0502020204030204" pitchFamily="34" charset="0"/>
              </a:rPr>
              <a:t>i</a:t>
            </a:r>
            <a:r>
              <a:rPr lang="es-AR" sz="3600" b="1" dirty="0" smtClean="0">
                <a:latin typeface="Calibri" panose="020F0502020204030204" pitchFamily="34" charset="0"/>
              </a:rPr>
              <a:t>ntolerancias, violencias y atentados</a:t>
            </a:r>
            <a:endParaRPr lang="es-AR" sz="3600" b="1" dirty="0">
              <a:latin typeface="Calibri" panose="020F050202020403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sz="2000" dirty="0"/>
              <a:t>Hoy, en muchas partes del mundo, hay </a:t>
            </a:r>
            <a:r>
              <a:rPr lang="es-AR" sz="2000" b="1" dirty="0"/>
              <a:t>intolerancia o violaciones</a:t>
            </a:r>
            <a:r>
              <a:rPr lang="es-AR" sz="2000" dirty="0"/>
              <a:t> a los derechos a la libertad religiosa.</a:t>
            </a:r>
          </a:p>
          <a:p>
            <a:endParaRPr lang="es-AR" sz="2000" dirty="0"/>
          </a:p>
          <a:p>
            <a:r>
              <a:rPr lang="es-AR" sz="2000" dirty="0"/>
              <a:t>Para ejercerlos hay todavía </a:t>
            </a:r>
            <a:r>
              <a:rPr lang="es-AR" sz="2000" b="1" dirty="0"/>
              <a:t>desconfianzas, disputas, conflictos, violencias, atentados o conflictos bélicos</a:t>
            </a:r>
            <a:r>
              <a:rPr lang="es-AR" sz="2000" dirty="0" smtClean="0"/>
              <a:t>.</a:t>
            </a:r>
          </a:p>
          <a:p>
            <a:pPr marL="0" indent="0">
              <a:buNone/>
            </a:pPr>
            <a:r>
              <a:rPr lang="es-AR" sz="2000" dirty="0" smtClean="0"/>
              <a:t> </a:t>
            </a:r>
            <a:endParaRPr lang="es-AR" sz="2000" dirty="0"/>
          </a:p>
          <a:p>
            <a:r>
              <a:rPr lang="es-AR" sz="2000" dirty="0"/>
              <a:t>Hay </a:t>
            </a:r>
            <a:r>
              <a:rPr lang="es-AR" sz="2000" b="1" dirty="0"/>
              <a:t>organizaciones terroristas </a:t>
            </a:r>
            <a:r>
              <a:rPr lang="es-AR" sz="2000" dirty="0"/>
              <a:t>que invocan fines religiosos para justificar su accionar violento.</a:t>
            </a:r>
          </a:p>
          <a:p>
            <a:endParaRPr lang="es-AR" sz="2000" dirty="0"/>
          </a:p>
          <a:p>
            <a:r>
              <a:rPr lang="es-AR" sz="2000" dirty="0"/>
              <a:t>Para superar esto es necesario </a:t>
            </a:r>
            <a:r>
              <a:rPr lang="es-AR" sz="2000" b="1" dirty="0"/>
              <a:t>comprensión, diálogo, debate, negociación, mediación, consenso y amistad cívica</a:t>
            </a:r>
            <a:r>
              <a:rPr lang="es-AR" sz="2000" dirty="0"/>
              <a:t>. 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="" xmlns:p14="http://schemas.microsoft.com/office/powerpoint/2010/main" val="58344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> </a:t>
            </a:r>
            <a:r>
              <a:rPr lang="es-AR" sz="3100" b="1" dirty="0" smtClean="0"/>
              <a:t>                                                             </a:t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> </a:t>
            </a:r>
            <a:r>
              <a:rPr lang="es-AR" sz="3100" b="1" dirty="0" smtClean="0"/>
              <a:t>                                                             </a:t>
            </a:r>
            <a:br>
              <a:rPr lang="es-AR" sz="3100" b="1" dirty="0" smtClean="0"/>
            </a:br>
            <a:r>
              <a:rPr lang="es-AR" sz="3100" b="1" dirty="0"/>
              <a:t> </a:t>
            </a:r>
            <a:r>
              <a:rPr lang="es-AR" sz="3100" b="1" dirty="0" smtClean="0"/>
              <a:t>                                                             </a:t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/>
              <a:t/>
            </a:r>
            <a:br>
              <a:rPr lang="es-AR" sz="3100" b="1" dirty="0"/>
            </a:br>
            <a:r>
              <a:rPr lang="es-AR" sz="3600" b="1" dirty="0" smtClean="0"/>
              <a:t>guerra religiosa: yihad y califato islámico</a:t>
            </a:r>
            <a:r>
              <a:rPr lang="es-AR" sz="3600" b="1" dirty="0"/>
              <a:t/>
            </a:r>
            <a:br>
              <a:rPr lang="es-AR" sz="3600" b="1" dirty="0"/>
            </a:b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01014" cy="5473844"/>
          </a:xfrm>
        </p:spPr>
        <p:txBody>
          <a:bodyPr>
            <a:normAutofit fontScale="55000" lnSpcReduction="20000"/>
          </a:bodyPr>
          <a:lstStyle/>
          <a:p>
            <a:endParaRPr lang="es-AR" sz="4000" dirty="0" smtClean="0"/>
          </a:p>
          <a:p>
            <a:r>
              <a:rPr lang="es-AR" sz="4000" b="1" dirty="0" smtClean="0"/>
              <a:t>Al </a:t>
            </a:r>
            <a:r>
              <a:rPr lang="es-AR" sz="4000" b="1" dirty="0"/>
              <a:t>Qaeda</a:t>
            </a:r>
            <a:r>
              <a:rPr lang="es-AR" sz="4000" dirty="0"/>
              <a:t>, </a:t>
            </a:r>
            <a:r>
              <a:rPr lang="es-AR" sz="4000" dirty="0" smtClean="0"/>
              <a:t>Atentados de las Torres gemelas </a:t>
            </a:r>
            <a:r>
              <a:rPr lang="es-AR" sz="4000" dirty="0"/>
              <a:t>EEUU 11/9/01 </a:t>
            </a:r>
            <a:r>
              <a:rPr lang="es-AR" sz="4000" dirty="0" smtClean="0"/>
              <a:t>con 3016 </a:t>
            </a:r>
            <a:r>
              <a:rPr lang="es-AR" sz="4000" dirty="0"/>
              <a:t>muertos </a:t>
            </a:r>
            <a:r>
              <a:rPr lang="es-AR" sz="4000" dirty="0" smtClean="0"/>
              <a:t>(9 </a:t>
            </a:r>
            <a:r>
              <a:rPr lang="es-AR" sz="4000" dirty="0"/>
              <a:t>terroristas y </a:t>
            </a:r>
            <a:r>
              <a:rPr lang="es-AR" sz="4000" dirty="0" smtClean="0"/>
              <a:t>24 </a:t>
            </a:r>
            <a:r>
              <a:rPr lang="es-AR" sz="4000" dirty="0"/>
              <a:t>desaparecidos</a:t>
            </a:r>
            <a:r>
              <a:rPr lang="es-AR" sz="4000" dirty="0" smtClean="0"/>
              <a:t>), </a:t>
            </a:r>
            <a:r>
              <a:rPr lang="es-AR" sz="4000" dirty="0"/>
              <a:t>y </a:t>
            </a:r>
            <a:r>
              <a:rPr lang="es-AR" sz="4000" dirty="0" smtClean="0"/>
              <a:t>Atocha </a:t>
            </a:r>
            <a:r>
              <a:rPr lang="es-AR" sz="4000" dirty="0"/>
              <a:t>en </a:t>
            </a:r>
            <a:r>
              <a:rPr lang="es-AR" sz="4000" dirty="0" smtClean="0"/>
              <a:t>Madrid 2004 con 190 muertos.</a:t>
            </a:r>
          </a:p>
          <a:p>
            <a:pPr marL="0" indent="0">
              <a:buNone/>
            </a:pPr>
            <a:endParaRPr lang="es-AR" sz="4000" dirty="0" smtClean="0"/>
          </a:p>
          <a:p>
            <a:r>
              <a:rPr lang="es-AR" sz="4000" b="1" dirty="0" smtClean="0"/>
              <a:t>Estado Islámico</a:t>
            </a:r>
            <a:r>
              <a:rPr lang="es-AR" sz="4000" dirty="0"/>
              <a:t> -</a:t>
            </a:r>
            <a:r>
              <a:rPr lang="es-AR" sz="4000" dirty="0" smtClean="0"/>
              <a:t>EI </a:t>
            </a:r>
            <a:r>
              <a:rPr lang="es-AR" sz="4000" dirty="0"/>
              <a:t>o ISIS en </a:t>
            </a:r>
            <a:r>
              <a:rPr lang="es-AR" sz="4000" dirty="0" smtClean="0"/>
              <a:t>inglés- </a:t>
            </a:r>
            <a:r>
              <a:rPr lang="es-AR" sz="4000" dirty="0"/>
              <a:t>(</a:t>
            </a:r>
            <a:r>
              <a:rPr lang="es-AR" sz="4000" dirty="0" smtClean="0"/>
              <a:t>Irak y Siria), </a:t>
            </a:r>
            <a:r>
              <a:rPr lang="es-AR" sz="4000" dirty="0"/>
              <a:t>Atentados: </a:t>
            </a:r>
            <a:r>
              <a:rPr lang="es-AR" sz="4000" dirty="0" smtClean="0"/>
              <a:t>Revista Charlie </a:t>
            </a:r>
            <a:r>
              <a:rPr lang="es-AR" sz="4000" dirty="0"/>
              <a:t>Hebdo (París</a:t>
            </a:r>
            <a:r>
              <a:rPr lang="es-AR" sz="4000" dirty="0" smtClean="0"/>
              <a:t>) 2015 con 12 muertos.</a:t>
            </a:r>
          </a:p>
          <a:p>
            <a:endParaRPr lang="es-AR" sz="4000" dirty="0" smtClean="0"/>
          </a:p>
          <a:p>
            <a:r>
              <a:rPr lang="es-AR" sz="4000" b="1" dirty="0" smtClean="0"/>
              <a:t>Boko Haram</a:t>
            </a:r>
            <a:r>
              <a:rPr lang="es-AR" sz="4000" b="1" dirty="0"/>
              <a:t> </a:t>
            </a:r>
            <a:r>
              <a:rPr lang="es-AR" sz="4000" dirty="0" smtClean="0"/>
              <a:t>(Nigeria</a:t>
            </a:r>
            <a:r>
              <a:rPr lang="es-AR" sz="4000" dirty="0"/>
              <a:t>, Camerún, Chad, Níger y </a:t>
            </a:r>
            <a:r>
              <a:rPr lang="es-AR" sz="4000" dirty="0" smtClean="0"/>
              <a:t>Malí), Atentado: 14/4/14, en Abuya murieron 88 personas </a:t>
            </a:r>
            <a:r>
              <a:rPr lang="es-AR" sz="4000" dirty="0"/>
              <a:t>d</a:t>
            </a:r>
            <a:r>
              <a:rPr lang="es-AR" sz="4000" dirty="0" smtClean="0"/>
              <a:t>e la escuela de Chibok, y secuestro </a:t>
            </a:r>
            <a:r>
              <a:rPr lang="es-AR" sz="4000" dirty="0"/>
              <a:t>de </a:t>
            </a:r>
            <a:r>
              <a:rPr lang="es-AR" sz="4000" dirty="0" smtClean="0"/>
              <a:t>200 </a:t>
            </a:r>
            <a:r>
              <a:rPr lang="es-AR" sz="4000" dirty="0"/>
              <a:t>chicas </a:t>
            </a:r>
            <a:r>
              <a:rPr lang="es-AR" sz="4000" dirty="0" smtClean="0"/>
              <a:t>en escuela de Jibik, contra la </a:t>
            </a:r>
            <a:r>
              <a:rPr lang="es-AR" sz="4000" dirty="0"/>
              <a:t>campaña </a:t>
            </a:r>
            <a:r>
              <a:rPr lang="es-AR" sz="4000" dirty="0" smtClean="0"/>
              <a:t>de </a:t>
            </a:r>
            <a:r>
              <a:rPr lang="es-AR" sz="4000" dirty="0"/>
              <a:t>la educación </a:t>
            </a:r>
            <a:r>
              <a:rPr lang="es-AR" sz="4000" dirty="0" smtClean="0"/>
              <a:t>occidental, </a:t>
            </a:r>
            <a:r>
              <a:rPr lang="es-AR" sz="4000" dirty="0"/>
              <a:t>53 </a:t>
            </a:r>
            <a:r>
              <a:rPr lang="es-AR" sz="4000" dirty="0" smtClean="0"/>
              <a:t>escaparon (Nigeria). </a:t>
            </a:r>
          </a:p>
          <a:p>
            <a:pPr marL="0" indent="0">
              <a:buNone/>
            </a:pPr>
            <a:endParaRPr lang="es-AR" sz="4000" dirty="0" smtClean="0"/>
          </a:p>
          <a:p>
            <a:r>
              <a:rPr lang="es-AR" sz="4000" b="1" dirty="0" smtClean="0"/>
              <a:t>Al Shabab (Somalía). </a:t>
            </a:r>
            <a:r>
              <a:rPr lang="es-AR" sz="4000" dirty="0" smtClean="0"/>
              <a:t>Atentado: 2/4/15 </a:t>
            </a:r>
            <a:r>
              <a:rPr lang="es-AR" sz="4000" dirty="0"/>
              <a:t>en </a:t>
            </a:r>
            <a:r>
              <a:rPr lang="es-AR" sz="4000" dirty="0" smtClean="0"/>
              <a:t>la Universidad de Kenia, hubo </a:t>
            </a:r>
            <a:r>
              <a:rPr lang="es-AR" sz="4000" dirty="0"/>
              <a:t>152 </a:t>
            </a:r>
            <a:r>
              <a:rPr lang="es-AR" sz="4000" dirty="0" smtClean="0"/>
              <a:t>muertos </a:t>
            </a:r>
            <a:r>
              <a:rPr lang="es-AR" sz="4000" dirty="0"/>
              <a:t>y</a:t>
            </a:r>
            <a:r>
              <a:rPr lang="es-AR" sz="4000" dirty="0" smtClean="0"/>
              <a:t> </a:t>
            </a:r>
            <a:r>
              <a:rPr lang="es-AR" sz="4000" dirty="0"/>
              <a:t>4 </a:t>
            </a:r>
            <a:r>
              <a:rPr lang="es-AR" sz="4000" dirty="0" smtClean="0"/>
              <a:t>terroristas. </a:t>
            </a:r>
          </a:p>
          <a:p>
            <a:pPr marL="0" indent="0">
              <a:buNone/>
            </a:pPr>
            <a:endParaRPr lang="es-AR" sz="4000" dirty="0"/>
          </a:p>
          <a:p>
            <a:endParaRPr lang="es-AR" sz="4000" dirty="0"/>
          </a:p>
        </p:txBody>
      </p:sp>
    </p:spTree>
    <p:extLst>
      <p:ext uri="{BB962C8B-B14F-4D97-AF65-F5344CB8AC3E}">
        <p14:creationId xmlns="" xmlns:p14="http://schemas.microsoft.com/office/powerpoint/2010/main" val="3440692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96204" cy="868346"/>
          </a:xfrm>
        </p:spPr>
        <p:txBody>
          <a:bodyPr vert="horz" anchor="b">
            <a:normAutofit fontScale="90000"/>
          </a:bodyPr>
          <a:lstStyle/>
          <a:p>
            <a:r>
              <a:rPr lang="es-ES" sz="2400" b="1" dirty="0"/>
              <a:t/>
            </a:r>
            <a:br>
              <a:rPr lang="es-ES" sz="2400" b="1" dirty="0"/>
            </a:br>
            <a:r>
              <a:rPr lang="es-ES" sz="2400" b="1" dirty="0"/>
              <a:t/>
            </a:r>
            <a:br>
              <a:rPr lang="es-ES" sz="2400" b="1" dirty="0"/>
            </a:br>
            <a:r>
              <a:rPr lang="es-ES" sz="3600" b="1" dirty="0" smtClean="0"/>
              <a:t>atentados </a:t>
            </a:r>
            <a:r>
              <a:rPr lang="es-ES" sz="3600" b="1" dirty="0"/>
              <a:t>en 2017</a:t>
            </a:r>
            <a:br>
              <a:rPr lang="es-ES" sz="3600" b="1" dirty="0"/>
            </a:br>
            <a:endParaRPr lang="es-ES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8229600" cy="555468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ES" sz="8000" b="1" dirty="0" smtClean="0"/>
              <a:t>5 de mayo:  Chad</a:t>
            </a:r>
            <a:r>
              <a:rPr lang="es-ES" sz="8000" dirty="0" smtClean="0"/>
              <a:t>. De </a:t>
            </a:r>
            <a:r>
              <a:rPr lang="es-ES" sz="8000" dirty="0" err="1" smtClean="0"/>
              <a:t>Boko</a:t>
            </a:r>
            <a:r>
              <a:rPr lang="es-ES" sz="8000" dirty="0" smtClean="0"/>
              <a:t> </a:t>
            </a:r>
            <a:r>
              <a:rPr lang="es-ES" sz="8000" dirty="0" err="1" smtClean="0"/>
              <a:t>Haram</a:t>
            </a:r>
            <a:r>
              <a:rPr lang="es-ES" sz="8000" dirty="0" smtClean="0"/>
              <a:t> que provocó 49 muertos (9 soldados y 40 terroristas ) en </a:t>
            </a:r>
            <a:r>
              <a:rPr lang="es-ES" sz="8000" dirty="0" err="1" smtClean="0"/>
              <a:t>Kaiga</a:t>
            </a:r>
            <a:r>
              <a:rPr lang="es-ES" sz="8000" dirty="0" smtClean="0"/>
              <a:t>, cerca del Lago Chad.</a:t>
            </a:r>
          </a:p>
          <a:p>
            <a:pPr marL="0" indent="0" algn="just">
              <a:buNone/>
            </a:pPr>
            <a:r>
              <a:rPr lang="es-ES" sz="8000" dirty="0" smtClean="0"/>
              <a:t> </a:t>
            </a:r>
          </a:p>
          <a:p>
            <a:pPr algn="just"/>
            <a:r>
              <a:rPr lang="es-ES" sz="8000" b="1" dirty="0" smtClean="0"/>
              <a:t>22 de mayo:  Reino Unido</a:t>
            </a:r>
            <a:r>
              <a:rPr lang="es-ES" sz="8000" dirty="0" smtClean="0"/>
              <a:t>: </a:t>
            </a:r>
            <a:r>
              <a:rPr lang="es-ES" sz="8000" b="1" dirty="0" smtClean="0"/>
              <a:t>Mánchester. </a:t>
            </a:r>
            <a:r>
              <a:rPr lang="es-ES" sz="8000" dirty="0" smtClean="0"/>
              <a:t>Del EI en el concierto de Ariana Grande con 23 muertos y 116 heridos.</a:t>
            </a:r>
          </a:p>
          <a:p>
            <a:pPr marL="0" indent="0" algn="just">
              <a:buNone/>
            </a:pPr>
            <a:r>
              <a:rPr lang="es-ES" sz="8000" dirty="0" smtClean="0"/>
              <a:t> </a:t>
            </a:r>
          </a:p>
          <a:p>
            <a:pPr algn="just"/>
            <a:r>
              <a:rPr lang="es-ES" sz="8000" b="1" dirty="0" smtClean="0"/>
              <a:t>31 de mayo</a:t>
            </a:r>
            <a:r>
              <a:rPr lang="es-ES" sz="8000" dirty="0" smtClean="0"/>
              <a:t>: </a:t>
            </a:r>
            <a:r>
              <a:rPr lang="es-ES" sz="8000" b="1" dirty="0" smtClean="0"/>
              <a:t>Afganistán: Kabul.</a:t>
            </a:r>
            <a:r>
              <a:rPr lang="es-ES" sz="8000" dirty="0" smtClean="0"/>
              <a:t> En la embajada de Alemania con camión bomba con 150 muertos y más de 460 heridos. El ataque fue perpetrado por la Red Haqqani el 31 de mayo. </a:t>
            </a:r>
          </a:p>
          <a:p>
            <a:pPr marL="0" indent="0" algn="just">
              <a:buNone/>
            </a:pPr>
            <a:endParaRPr lang="es-ES" sz="8000" dirty="0" smtClean="0"/>
          </a:p>
          <a:p>
            <a:r>
              <a:rPr lang="es-AR" sz="8000" b="1" dirty="0"/>
              <a:t> 2 de junio:  Filipinas: </a:t>
            </a:r>
            <a:r>
              <a:rPr lang="es-AR" sz="8000" dirty="0" smtClean="0"/>
              <a:t>Un hombre del EI </a:t>
            </a:r>
            <a:r>
              <a:rPr lang="es-AR" sz="8000" dirty="0"/>
              <a:t>irrumpió a disparos, sin herir a nadie, en el casino del Resorts World Manila. Las bajas se produjeron por inhalación de humo tras haber quemado las mesas de juego, </a:t>
            </a:r>
            <a:r>
              <a:rPr lang="es-AR" sz="8000" dirty="0" smtClean="0"/>
              <a:t>con </a:t>
            </a:r>
            <a:r>
              <a:rPr lang="es-AR" sz="8000" dirty="0"/>
              <a:t>38 </a:t>
            </a:r>
            <a:r>
              <a:rPr lang="es-AR" sz="8000" dirty="0" smtClean="0"/>
              <a:t>muertos, y </a:t>
            </a:r>
            <a:r>
              <a:rPr lang="es-AR" sz="8000" dirty="0"/>
              <a:t>el terrorista se suicidó. </a:t>
            </a:r>
            <a:endParaRPr lang="es-AR" sz="8000" dirty="0" smtClean="0"/>
          </a:p>
          <a:p>
            <a:endParaRPr lang="es-AR" sz="8000" dirty="0"/>
          </a:p>
          <a:p>
            <a:r>
              <a:rPr lang="es-AR" sz="8000" b="1" dirty="0"/>
              <a:t>3 de junio:  Reino Unido. </a:t>
            </a:r>
            <a:r>
              <a:rPr lang="es-AR" sz="8000" dirty="0"/>
              <a:t>Un camión atropelló a varias personas en el puente de Londres y los 3 atacantes se bajaron del mismo y apuñalaron a varias personas en el mercado de </a:t>
            </a:r>
            <a:r>
              <a:rPr lang="es-AR" sz="8000" dirty="0" err="1"/>
              <a:t>Borough</a:t>
            </a:r>
            <a:r>
              <a:rPr lang="es-AR" sz="8000" dirty="0"/>
              <a:t>, con 11 muertos (3 terroristas) y 48 heridos.</a:t>
            </a:r>
          </a:p>
          <a:p>
            <a:endParaRPr lang="es-ES" sz="8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8229600" cy="598331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s-ES" sz="7200" dirty="0" smtClean="0"/>
          </a:p>
          <a:p>
            <a:pPr marL="0" indent="0" algn="just">
              <a:buNone/>
            </a:pPr>
            <a:r>
              <a:rPr lang="es-ES" sz="11200" b="1" dirty="0" smtClean="0"/>
              <a:t>Otros atentados en 2017</a:t>
            </a:r>
          </a:p>
          <a:p>
            <a:pPr marL="0" indent="0" algn="just">
              <a:buNone/>
            </a:pPr>
            <a:endParaRPr lang="es-ES" sz="7200" dirty="0" smtClean="0"/>
          </a:p>
          <a:p>
            <a:pPr algn="just"/>
            <a:r>
              <a:rPr lang="es-ES" sz="7200" b="1" dirty="0" smtClean="0"/>
              <a:t>6 de junio: Francia</a:t>
            </a:r>
            <a:r>
              <a:rPr lang="es-ES" sz="7200" dirty="0" smtClean="0"/>
              <a:t>: Un hombre con un martillo hiere a un policía en Notre Dame, el terrorista fue abatido sin provocarle la muerte. Atribuido al EI. </a:t>
            </a:r>
          </a:p>
          <a:p>
            <a:pPr algn="just"/>
            <a:endParaRPr lang="es-ES" sz="7200" dirty="0" smtClean="0"/>
          </a:p>
          <a:p>
            <a:pPr algn="just"/>
            <a:r>
              <a:rPr lang="es-ES" sz="7200" b="1" dirty="0" smtClean="0"/>
              <a:t>7 de junio</a:t>
            </a:r>
            <a:r>
              <a:rPr lang="es-ES" sz="7200" dirty="0" smtClean="0"/>
              <a:t>: </a:t>
            </a:r>
            <a:r>
              <a:rPr lang="es-ES" sz="7200" b="1" dirty="0" smtClean="0"/>
              <a:t> Irán:</a:t>
            </a:r>
            <a:r>
              <a:rPr lang="es-ES" sz="7200" dirty="0" smtClean="0"/>
              <a:t> Dos atentados del EI en Teherán en la Asamblea Consultiva Islámica y en el Mausoleo del Ayatolá </a:t>
            </a:r>
            <a:r>
              <a:rPr lang="es-ES" sz="7200" dirty="0" err="1" smtClean="0"/>
              <a:t>Jomeini</a:t>
            </a:r>
            <a:r>
              <a:rPr lang="es-ES" sz="7200" dirty="0" smtClean="0"/>
              <a:t>, hubo 17 muertos (5 perpetradores).</a:t>
            </a:r>
          </a:p>
          <a:p>
            <a:pPr algn="just"/>
            <a:endParaRPr lang="es-ES" sz="7200" dirty="0" smtClean="0"/>
          </a:p>
          <a:p>
            <a:pPr algn="just"/>
            <a:r>
              <a:rPr lang="es-ES" sz="7200" b="1" dirty="0" smtClean="0"/>
              <a:t>15 de junio</a:t>
            </a:r>
            <a:r>
              <a:rPr lang="es-ES" sz="7200" dirty="0" smtClean="0"/>
              <a:t>: </a:t>
            </a:r>
            <a:r>
              <a:rPr lang="es-ES" sz="7200" b="1" dirty="0" smtClean="0"/>
              <a:t>Afganistán: </a:t>
            </a:r>
            <a:r>
              <a:rPr lang="es-ES" sz="7200" dirty="0" smtClean="0"/>
              <a:t> </a:t>
            </a:r>
            <a:r>
              <a:rPr lang="es-ES" sz="7200" dirty="0"/>
              <a:t>E</a:t>
            </a:r>
            <a:r>
              <a:rPr lang="es-ES" sz="7200" dirty="0" smtClean="0"/>
              <a:t>n una mezquita de Kabul, dejando 10 heridos y </a:t>
            </a:r>
            <a:r>
              <a:rPr lang="es-ES" sz="7200" dirty="0"/>
              <a:t>8</a:t>
            </a:r>
            <a:r>
              <a:rPr lang="es-ES" sz="7200" dirty="0" smtClean="0"/>
              <a:t> muertos, contando con los dos terroristas. El mayor sospechoso es el EI</a:t>
            </a:r>
          </a:p>
          <a:p>
            <a:pPr algn="just"/>
            <a:endParaRPr lang="es-ES" sz="7200" dirty="0" smtClean="0"/>
          </a:p>
          <a:p>
            <a:pPr algn="just"/>
            <a:r>
              <a:rPr lang="es-ES" sz="7200" b="1" dirty="0" smtClean="0"/>
              <a:t>17 de agosto: Barcelona </a:t>
            </a:r>
            <a:r>
              <a:rPr lang="es-ES" sz="7200" dirty="0" smtClean="0"/>
              <a:t>(Rambla y Cambrils),dejó 8 muerto y 10 heridos. Atentado de EI.</a:t>
            </a:r>
          </a:p>
          <a:p>
            <a:pPr algn="just"/>
            <a:endParaRPr lang="es-ES" sz="7200" dirty="0" smtClean="0"/>
          </a:p>
          <a:p>
            <a:pPr algn="just"/>
            <a:r>
              <a:rPr lang="es-ES" sz="7200" b="1" dirty="0" smtClean="0"/>
              <a:t>15 de septiembre: Londres: </a:t>
            </a:r>
            <a:r>
              <a:rPr lang="es-ES" sz="7200" dirty="0" smtClean="0"/>
              <a:t>4º. Atentado en el año en la estación </a:t>
            </a:r>
            <a:r>
              <a:rPr lang="es-ES" sz="7200" dirty="0"/>
              <a:t>de metro Parsons </a:t>
            </a:r>
            <a:r>
              <a:rPr lang="es-ES" sz="7200" dirty="0" smtClean="0"/>
              <a:t>Green. Colocó una bomba EI, 22 heridos.</a:t>
            </a:r>
          </a:p>
          <a:p>
            <a:endParaRPr lang="es-ES" sz="7200" dirty="0" smtClean="0"/>
          </a:p>
          <a:p>
            <a:endParaRPr lang="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1785</TotalTime>
  <Words>2361</Words>
  <Application>Microsoft Office PowerPoint</Application>
  <PresentationFormat>Presentación en pantalla (4:3)</PresentationFormat>
  <Paragraphs>219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Mirador</vt:lpstr>
      <vt:lpstr>Libertad Religiosa y Globalización</vt:lpstr>
      <vt:lpstr>DERECHO A LA LIBERTAD RELIGIOSA</vt:lpstr>
      <vt:lpstr>CONSTITUCIÓN Y NORMAS INTERNAS</vt:lpstr>
      <vt:lpstr>Diapositiva 4</vt:lpstr>
      <vt:lpstr>LA LIBERTAD RELIGIOSA EN EL MUNDO</vt:lpstr>
      <vt:lpstr>intolerancias, violencias y atentados</vt:lpstr>
      <vt:lpstr>                                                                                                                                                                                                                         guerra religiosa: yihad y califato islámico </vt:lpstr>
      <vt:lpstr>  atentados en 2017 </vt:lpstr>
      <vt:lpstr>Diapositiva 9</vt:lpstr>
      <vt:lpstr>NORMAS INTERNACIONALES SOBRE LIBERTAD RELIGIOSA</vt:lpstr>
      <vt:lpstr>Diapositiva 11</vt:lpstr>
      <vt:lpstr>Diapositiva 12</vt:lpstr>
      <vt:lpstr>“Relator Especial sobre libertad de religión o de creencias”. </vt:lpstr>
      <vt:lpstr>TRATADO DE LIBERTAD RELIGIOSA</vt:lpstr>
      <vt:lpstr>ALCANCE DEL TRATADO </vt:lpstr>
      <vt:lpstr>Contenido de un  Tratado Internacional de libertad religiosa y de culto </vt:lpstr>
      <vt:lpstr>DERECHOS PERSONALES</vt:lpstr>
      <vt:lpstr>DERECHOS PERSONALES</vt:lpstr>
      <vt:lpstr>DERECHOS PERSONALES</vt:lpstr>
      <vt:lpstr>derechos personales</vt:lpstr>
      <vt:lpstr>DERECHOS DE LAS IGLESIAS O CONFESIONES RELIGIOSAS</vt:lpstr>
      <vt:lpstr>de las iglesias y confesiones religiosas</vt:lpstr>
      <vt:lpstr>de las iglesias y confesiones religiosas</vt:lpstr>
      <vt:lpstr> COMITÉ REPRESENTATIVO DE ESTADOS Y RELIGIONES </vt:lpstr>
      <vt:lpstr>Pluralismo y secularismo</vt:lpstr>
      <vt:lpstr>Diapositiva 26</vt:lpstr>
      <vt:lpstr>Audiencia con la Ministra de Relaciones Exteriores</vt:lpstr>
      <vt:lpstr>Martin Luther King</vt:lpstr>
      <vt:lpstr>Diapositiva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TRATADO INTERNACIONAL DE LOS DERECHOS A LA LIBERTAD RELIGIOSA</dc:title>
  <dc:creator>Jorge</dc:creator>
  <cp:lastModifiedBy>Daniela</cp:lastModifiedBy>
  <cp:revision>160</cp:revision>
  <dcterms:created xsi:type="dcterms:W3CDTF">2017-06-19T13:40:10Z</dcterms:created>
  <dcterms:modified xsi:type="dcterms:W3CDTF">2017-09-27T16:00:10Z</dcterms:modified>
</cp:coreProperties>
</file>